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0"/>
  </p:handoutMasterIdLst>
  <p:sldIdLst>
    <p:sldId id="1056" r:id="rId3"/>
    <p:sldId id="1001" r:id="rId4"/>
    <p:sldId id="1057" r:id="rId6"/>
    <p:sldId id="1058" r:id="rId7"/>
    <p:sldId id="1060" r:id="rId8"/>
    <p:sldId id="1002" r:id="rId9"/>
    <p:sldId id="1003" r:id="rId10"/>
    <p:sldId id="477" r:id="rId11"/>
    <p:sldId id="816" r:id="rId12"/>
    <p:sldId id="1061" r:id="rId13"/>
    <p:sldId id="819" r:id="rId14"/>
    <p:sldId id="550" r:id="rId15"/>
    <p:sldId id="517" r:id="rId16"/>
    <p:sldId id="950" r:id="rId17"/>
    <p:sldId id="951" r:id="rId18"/>
    <p:sldId id="823" r:id="rId19"/>
    <p:sldId id="521" r:id="rId20"/>
    <p:sldId id="1012" r:id="rId21"/>
    <p:sldId id="1014" r:id="rId22"/>
    <p:sldId id="1019" r:id="rId23"/>
    <p:sldId id="520" r:id="rId24"/>
    <p:sldId id="998" r:id="rId25"/>
    <p:sldId id="997" r:id="rId26"/>
    <p:sldId id="1020" r:id="rId27"/>
    <p:sldId id="1015" r:id="rId28"/>
    <p:sldId id="522" r:id="rId29"/>
    <p:sldId id="523" r:id="rId30"/>
    <p:sldId id="958" r:id="rId31"/>
    <p:sldId id="956" r:id="rId32"/>
    <p:sldId id="918" r:id="rId33"/>
    <p:sldId id="960" r:id="rId34"/>
    <p:sldId id="965" r:id="rId35"/>
    <p:sldId id="964" r:id="rId36"/>
    <p:sldId id="966" r:id="rId37"/>
    <p:sldId id="991" r:id="rId38"/>
    <p:sldId id="968" r:id="rId39"/>
    <p:sldId id="1106" r:id="rId40"/>
    <p:sldId id="1107" r:id="rId41"/>
    <p:sldId id="1108" r:id="rId42"/>
    <p:sldId id="1109" r:id="rId43"/>
    <p:sldId id="1126" r:id="rId44"/>
    <p:sldId id="1110" r:id="rId45"/>
    <p:sldId id="1111" r:id="rId46"/>
    <p:sldId id="1112" r:id="rId47"/>
    <p:sldId id="1113" r:id="rId48"/>
    <p:sldId id="1123" r:id="rId49"/>
    <p:sldId id="1125" r:id="rId50"/>
    <p:sldId id="1124" r:id="rId51"/>
    <p:sldId id="1114" r:id="rId52"/>
    <p:sldId id="1115" r:id="rId53"/>
    <p:sldId id="988" r:id="rId54"/>
    <p:sldId id="972" r:id="rId55"/>
    <p:sldId id="999" r:id="rId56"/>
    <p:sldId id="851" r:id="rId57"/>
    <p:sldId id="564" r:id="rId58"/>
    <p:sldId id="315" r:id="rId5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00FF"/>
    <a:srgbClr val="ED7D31"/>
    <a:srgbClr val="F626D1"/>
    <a:srgbClr val="F4B183"/>
    <a:srgbClr val="0070C0"/>
    <a:srgbClr val="F6F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80" autoAdjust="0"/>
  </p:normalViewPr>
  <p:slideViewPr>
    <p:cSldViewPr snapToGrid="0">
      <p:cViewPr varScale="1">
        <p:scale>
          <a:sx n="92" d="100"/>
          <a:sy n="92" d="100"/>
        </p:scale>
        <p:origin x="1186" y="67"/>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6D7E5-5FB9-4E8D-8801-A0BC4C35AC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C5801-A659-47F5-A08E-8E78E8AABA8B}"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720090">
              <a:lnSpc>
                <a:spcPct val="150000"/>
              </a:lnSpc>
            </a:pPr>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457200" algn="l" defTabSz="685800" rtl="0" eaLnBrk="1" fontAlgn="auto" latinLnBrk="0" hangingPunct="1">
              <a:lnSpc>
                <a:spcPct val="150000"/>
              </a:lnSpc>
              <a:spcBef>
                <a:spcPts val="0"/>
              </a:spcBef>
              <a:spcAft>
                <a:spcPts val="0"/>
              </a:spcAft>
              <a:buClrTx/>
              <a:buSzTx/>
              <a:buFontTx/>
              <a:buNone/>
              <a:defRPr/>
            </a:pPr>
            <a:endParaRPr lang="zh-CN" altLang="en-US" dirty="0"/>
          </a:p>
          <a:p>
            <a:pPr marL="0" marR="0" lvl="0" indent="457200" algn="l" defTabSz="685800" rtl="0" eaLnBrk="1" fontAlgn="auto" latinLnBrk="0" hangingPunct="1">
              <a:lnSpc>
                <a:spcPct val="150000"/>
              </a:lnSpc>
              <a:spcBef>
                <a:spcPts val="0"/>
              </a:spcBef>
              <a:spcAft>
                <a:spcPts val="0"/>
              </a:spcAft>
              <a:buClrTx/>
              <a:buSzTx/>
              <a:buFontTx/>
              <a:buNone/>
              <a:defRPr/>
            </a:pPr>
            <a:endParaRPr lang="zh-CN" altLang="en-US" sz="9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nSpc>
                <a:spcPct val="150000"/>
              </a:lnSpc>
            </a:pPr>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lang="zh-CN" altLang="en-US" sz="900" kern="1200" dirty="0" smtClean="0">
              <a:solidFill>
                <a:schemeClr val="tx1"/>
              </a:solidFill>
              <a:effectLst/>
              <a:latin typeface="+mn-lt"/>
              <a:ea typeface="+mn-ea"/>
              <a:cs typeface="+mn-cs"/>
            </a:endParaRPr>
          </a:p>
          <a:p>
            <a:endParaRPr lang="en-US" altLang="zh-CN"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smtClean="0">
              <a:solidFill>
                <a:schemeClr val="tx1"/>
              </a:solidFill>
              <a:effectLst/>
              <a:latin typeface="+mn-lt"/>
              <a:ea typeface="+mn-ea"/>
              <a:cs typeface="+mn-cs"/>
              <a:sym typeface="+mn-ea"/>
            </a:endParaRPr>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nSpc>
                <a:spcPct val="150000"/>
              </a:lnSpc>
            </a:pPr>
            <a:endParaRPr lang="zh-CN" altLang="en-US" b="1" dirty="0" smtClean="0">
              <a:effectLst/>
              <a:sym typeface="+mn-ea"/>
            </a:endParaRPr>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nSpc>
                <a:spcPct val="150000"/>
              </a:lnSpc>
            </a:pPr>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lang="zh-CN" altLang="en-US" sz="9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nSpc>
                <a:spcPct val="150000"/>
              </a:lnSpc>
            </a:pPr>
            <a:endParaRPr lang="zh-CN"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nSpc>
                <a:spcPct val="150000"/>
              </a:lnSpc>
            </a:pPr>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sz="1400" dirty="0"/>
          </a:p>
        </p:txBody>
      </p:sp>
      <p:sp>
        <p:nvSpPr>
          <p:cNvPr id="4" name="灯片编号占位符 3"/>
          <p:cNvSpPr>
            <a:spLocks noGrp="1"/>
          </p:cNvSpPr>
          <p:nvPr>
            <p:ph type="sldNum" sz="quarter" idx="5"/>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nSpc>
                <a:spcPct val="150000"/>
              </a:lnSpc>
            </a:pPr>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nSpc>
                <a:spcPct val="150000"/>
              </a:lnSpc>
            </a:pPr>
            <a:endParaRPr lang="zh-CN" altLang="en-US" dirty="0"/>
          </a:p>
        </p:txBody>
      </p:sp>
      <p:sp>
        <p:nvSpPr>
          <p:cNvPr id="4" name="灯片编号占位符 3"/>
          <p:cNvSpPr>
            <a:spLocks noGrp="1"/>
          </p:cNvSpPr>
          <p:nvPr>
            <p:ph type="sldNum" sz="quarter" idx="10"/>
          </p:nvPr>
        </p:nvSpPr>
        <p:spPr/>
        <p:txBody>
          <a:bodyPr/>
          <a:lstStyle/>
          <a:p>
            <a:fld id="{ADAC5801-A659-47F5-A08E-8E78E8AABA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457200" algn="l" defTabSz="685800" rtl="0" eaLnBrk="1" fontAlgn="auto" latinLnBrk="0" hangingPunct="1">
              <a:lnSpc>
                <a:spcPct val="150000"/>
              </a:lnSpc>
              <a:spcBef>
                <a:spcPts val="0"/>
              </a:spcBef>
              <a:spcAft>
                <a:spcPts val="0"/>
              </a:spcAft>
              <a:buClrTx/>
              <a:buSzTx/>
              <a:buFontTx/>
              <a:buNone/>
              <a:defRPr/>
            </a:pPr>
            <a:endParaRPr lang="zh-CN" altLang="en-US" sz="9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457200" algn="l" defTabSz="685800" rtl="0" eaLnBrk="1" fontAlgn="auto" latinLnBrk="0" hangingPunct="1">
              <a:lnSpc>
                <a:spcPct val="150000"/>
              </a:lnSpc>
              <a:spcBef>
                <a:spcPts val="0"/>
              </a:spcBef>
              <a:spcAft>
                <a:spcPts val="0"/>
              </a:spcAft>
              <a:buClrTx/>
              <a:buSzTx/>
              <a:buFontTx/>
              <a:buNone/>
              <a:defRPr/>
            </a:pPr>
            <a:endParaRPr lang="zh-CN" altLang="en-US" sz="9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grpSp>
        <p:nvGrpSpPr>
          <p:cNvPr id="60" name="组合 59"/>
          <p:cNvGrpSpPr/>
          <p:nvPr/>
        </p:nvGrpSpPr>
        <p:grpSpPr>
          <a:xfrm>
            <a:off x="210774" y="182303"/>
            <a:ext cx="8748031" cy="4785148"/>
            <a:chOff x="281032" y="243070"/>
            <a:chExt cx="11664041" cy="6380197"/>
          </a:xfrm>
        </p:grpSpPr>
        <p:sp>
          <p:nvSpPr>
            <p:cNvPr id="66" name="任意多边形 65"/>
            <p:cNvSpPr/>
            <p:nvPr/>
          </p:nvSpPr>
          <p:spPr>
            <a:xfrm>
              <a:off x="281032" y="243070"/>
              <a:ext cx="9125961" cy="5890171"/>
            </a:xfrm>
            <a:custGeom>
              <a:avLst/>
              <a:gdLst>
                <a:gd name="connsiteX0" fmla="*/ 0 w 9125961"/>
                <a:gd name="connsiteY0" fmla="*/ 0 h 5890171"/>
                <a:gd name="connsiteX1" fmla="*/ 9125961 w 9125961"/>
                <a:gd name="connsiteY1" fmla="*/ 0 h 5890171"/>
                <a:gd name="connsiteX2" fmla="*/ 3055475 w 9125961"/>
                <a:gd name="connsiteY2" fmla="*/ 5890171 h 5890171"/>
                <a:gd name="connsiteX3" fmla="*/ 0 w 9125961"/>
                <a:gd name="connsiteY3" fmla="*/ 2834696 h 5890171"/>
              </a:gdLst>
              <a:ahLst/>
              <a:cxnLst>
                <a:cxn ang="0">
                  <a:pos x="connsiteX0" y="connsiteY0"/>
                </a:cxn>
                <a:cxn ang="0">
                  <a:pos x="connsiteX1" y="connsiteY1"/>
                </a:cxn>
                <a:cxn ang="0">
                  <a:pos x="connsiteX2" y="connsiteY2"/>
                </a:cxn>
                <a:cxn ang="0">
                  <a:pos x="connsiteX3" y="connsiteY3"/>
                </a:cxn>
              </a:cxnLst>
              <a:rect l="l" t="t" r="r" b="b"/>
              <a:pathLst>
                <a:path w="9125961" h="5890171">
                  <a:moveTo>
                    <a:pt x="0" y="0"/>
                  </a:moveTo>
                  <a:lnTo>
                    <a:pt x="9125961" y="0"/>
                  </a:lnTo>
                  <a:lnTo>
                    <a:pt x="3055475" y="5890171"/>
                  </a:lnTo>
                  <a:lnTo>
                    <a:pt x="0" y="2834696"/>
                  </a:lnTo>
                  <a:close/>
                </a:path>
              </a:pathLst>
            </a:cu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任意多边形 66"/>
            <p:cNvSpPr/>
            <p:nvPr/>
          </p:nvSpPr>
          <p:spPr>
            <a:xfrm flipH="1" flipV="1">
              <a:off x="3336391" y="243070"/>
              <a:ext cx="8608682" cy="6380197"/>
            </a:xfrm>
            <a:custGeom>
              <a:avLst/>
              <a:gdLst>
                <a:gd name="connsiteX0" fmla="*/ 2550447 w 8608682"/>
                <a:gd name="connsiteY0" fmla="*/ 6380197 h 6380197"/>
                <a:gd name="connsiteX1" fmla="*/ 0 w 8608682"/>
                <a:gd name="connsiteY1" fmla="*/ 6380197 h 6380197"/>
                <a:gd name="connsiteX2" fmla="*/ 0 w 8608682"/>
                <a:gd name="connsiteY2" fmla="*/ 0 h 6380197"/>
                <a:gd name="connsiteX3" fmla="*/ 8106769 w 8608682"/>
                <a:gd name="connsiteY3" fmla="*/ 0 h 6380197"/>
                <a:gd name="connsiteX4" fmla="*/ 8608682 w 8608682"/>
                <a:gd name="connsiteY4" fmla="*/ 501914 h 638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8682" h="6380197">
                  <a:moveTo>
                    <a:pt x="2550447" y="6380197"/>
                  </a:moveTo>
                  <a:lnTo>
                    <a:pt x="0" y="6380197"/>
                  </a:lnTo>
                  <a:lnTo>
                    <a:pt x="0" y="0"/>
                  </a:lnTo>
                  <a:lnTo>
                    <a:pt x="8106769" y="0"/>
                  </a:lnTo>
                  <a:lnTo>
                    <a:pt x="8608682" y="501914"/>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8" name="直角三角形 67"/>
          <p:cNvSpPr/>
          <p:nvPr/>
        </p:nvSpPr>
        <p:spPr>
          <a:xfrm>
            <a:off x="0" y="2350037"/>
            <a:ext cx="2795286" cy="2795286"/>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直角三角形 68"/>
          <p:cNvSpPr/>
          <p:nvPr/>
        </p:nvSpPr>
        <p:spPr>
          <a:xfrm rot="18914386">
            <a:off x="7206413" y="-486051"/>
            <a:ext cx="972100" cy="97210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任意多边形 69"/>
          <p:cNvSpPr/>
          <p:nvPr/>
        </p:nvSpPr>
        <p:spPr>
          <a:xfrm rot="18914386">
            <a:off x="7403964" y="112385"/>
            <a:ext cx="576997" cy="576997"/>
          </a:xfrm>
          <a:custGeom>
            <a:avLst/>
            <a:gdLst>
              <a:gd name="connsiteX0" fmla="*/ 0 w 1296133"/>
              <a:gd name="connsiteY0" fmla="*/ 0 h 1296133"/>
              <a:gd name="connsiteX1" fmla="*/ 63602 w 1296133"/>
              <a:gd name="connsiteY1" fmla="*/ 63602 h 1296133"/>
              <a:gd name="connsiteX2" fmla="*/ 63602 w 1296133"/>
              <a:gd name="connsiteY2" fmla="*/ 1231995 h 1296133"/>
              <a:gd name="connsiteX3" fmla="*/ 1231995 w 1296133"/>
              <a:gd name="connsiteY3" fmla="*/ 1231995 h 1296133"/>
              <a:gd name="connsiteX4" fmla="*/ 1296133 w 1296133"/>
              <a:gd name="connsiteY4" fmla="*/ 1296133 h 1296133"/>
              <a:gd name="connsiteX5" fmla="*/ 0 w 1296133"/>
              <a:gd name="connsiteY5" fmla="*/ 1296133 h 129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33" h="1296133">
                <a:moveTo>
                  <a:pt x="0" y="0"/>
                </a:moveTo>
                <a:lnTo>
                  <a:pt x="63602" y="63602"/>
                </a:lnTo>
                <a:lnTo>
                  <a:pt x="63602" y="1231995"/>
                </a:lnTo>
                <a:lnTo>
                  <a:pt x="1231995" y="1231995"/>
                </a:lnTo>
                <a:lnTo>
                  <a:pt x="1296133" y="1296133"/>
                </a:lnTo>
                <a:lnTo>
                  <a:pt x="0" y="1296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任意多边形 70"/>
          <p:cNvSpPr/>
          <p:nvPr/>
        </p:nvSpPr>
        <p:spPr>
          <a:xfrm>
            <a:off x="210774" y="2304723"/>
            <a:ext cx="2654046" cy="2654046"/>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3" name="KSO_CT2"/>
          <p:cNvSpPr>
            <a:spLocks noGrp="1"/>
          </p:cNvSpPr>
          <p:nvPr>
            <p:ph type="subTitle" idx="1" hasCustomPrompt="1"/>
          </p:nvPr>
        </p:nvSpPr>
        <p:spPr>
          <a:xfrm>
            <a:off x="5144447" y="2549524"/>
            <a:ext cx="3235388" cy="308595"/>
          </a:xfrm>
          <a:noFill/>
        </p:spPr>
        <p:txBody>
          <a:bodyPr>
            <a:noAutofit/>
          </a:bodyPr>
          <a:lstStyle>
            <a:lvl1pPr marL="0" indent="0" algn="r">
              <a:buNone/>
              <a:defRPr sz="1800" b="0">
                <a:solidFill>
                  <a:schemeClr val="tx1">
                    <a:lumMod val="50000"/>
                  </a:schemeClr>
                </a:solidFill>
                <a:effectLst/>
                <a:latin typeface="+mn-ea"/>
                <a:ea typeface="+mn-ea"/>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2502294" y="1743075"/>
            <a:ext cx="5877541" cy="725069"/>
          </a:xfrm>
        </p:spPr>
        <p:txBody>
          <a:bodyPr anchor="b">
            <a:noAutofit/>
          </a:bodyPr>
          <a:lstStyle>
            <a:lvl1pPr algn="r">
              <a:lnSpc>
                <a:spcPct val="100000"/>
              </a:lnSpc>
              <a:defRPr sz="3000" b="1" kern="1000" baseline="0">
                <a:solidFill>
                  <a:schemeClr val="accent1"/>
                </a:solidFill>
                <a:effectLst/>
                <a:latin typeface="+mj-ea"/>
                <a:ea typeface="+mj-ea"/>
              </a:defRPr>
            </a:lvl1pPr>
          </a:lstStyle>
          <a:p>
            <a:r>
              <a:rPr lang="zh-CN" altLang="en-US" dirty="0" smtClean="0"/>
              <a:t>单击此处添加您的标题文字</a:t>
            </a:r>
            <a:endParaRPr lang="zh-CN" altLang="en-US" dirty="0"/>
          </a:p>
        </p:txBody>
      </p:sp>
      <p:cxnSp>
        <p:nvCxnSpPr>
          <p:cNvPr id="73" name="直接连接符 72"/>
          <p:cNvCxnSpPr/>
          <p:nvPr/>
        </p:nvCxnSpPr>
        <p:spPr>
          <a:xfrm>
            <a:off x="2502294" y="2466041"/>
            <a:ext cx="588000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144447" y="2937411"/>
            <a:ext cx="32440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9" y="273844"/>
            <a:ext cx="886883" cy="435887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3" y="273844"/>
            <a:ext cx="5949952"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65190"/>
            <a:ext cx="8139644" cy="597008"/>
          </a:xfrm>
        </p:spPr>
        <p:txBody>
          <a:bodyPr>
            <a:normAutofit/>
          </a:bodyPr>
          <a:lstStyle>
            <a:lvl1pPr>
              <a:defRPr sz="2400">
                <a:solidFill>
                  <a:schemeClr val="accent1"/>
                </a:solidFill>
              </a:defRPr>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100">
                <a:solidFill>
                  <a:schemeClr val="accent1"/>
                </a:solidFill>
              </a:defRPr>
            </a:lvl1pPr>
            <a:lvl2pPr>
              <a:defRPr sz="1350"/>
            </a:lvl2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8" y="1581152"/>
            <a:ext cx="5995988" cy="926306"/>
          </a:xfrm>
        </p:spPr>
        <p:txBody>
          <a:bodyPr anchor="b">
            <a:normAutofit/>
          </a:bodyPr>
          <a:lstStyle>
            <a:lvl1pPr algn="ctr">
              <a:defRPr sz="2025">
                <a:solidFill>
                  <a:schemeClr val="tx2"/>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3038171" y="2550318"/>
            <a:ext cx="3067663" cy="268109"/>
          </a:xfrm>
          <a:prstGeom prst="roundRect">
            <a:avLst>
              <a:gd name="adj" fmla="val 50000"/>
            </a:avLst>
          </a:prstGeom>
          <a:solidFill>
            <a:schemeClr val="tx2">
              <a:lumMod val="40000"/>
              <a:lumOff val="60000"/>
            </a:schemeClr>
          </a:solidFill>
        </p:spPr>
        <p:txBody>
          <a:bodyPr anchor="ctr">
            <a:normAutofit/>
          </a:bodyPr>
          <a:lstStyle>
            <a:lvl1pPr marL="0" indent="0" algn="ctr">
              <a:buNone/>
              <a:defRPr sz="900">
                <a:solidFill>
                  <a:schemeClr val="bg1"/>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933453"/>
            <a:ext cx="3810000"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sz="half" idx="2"/>
          </p:nvPr>
        </p:nvSpPr>
        <p:spPr>
          <a:xfrm>
            <a:off x="4889501" y="933453"/>
            <a:ext cx="3820587"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899"/>
            <a:ext cx="6984076" cy="5377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8" y="1032272"/>
            <a:ext cx="3868340"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824578" y="16502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Text Placeholder 4"/>
          <p:cNvSpPr>
            <a:spLocks noGrp="1"/>
          </p:cNvSpPr>
          <p:nvPr>
            <p:ph type="body" sz="quarter" idx="3"/>
          </p:nvPr>
        </p:nvSpPr>
        <p:spPr>
          <a:xfrm>
            <a:off x="4823885" y="1032272"/>
            <a:ext cx="3887391"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4823885" y="16502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7"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4" y="400052"/>
            <a:ext cx="2949178" cy="120015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p:cNvSpPr>
          <p:nvPr>
            <p:ph idx="1"/>
          </p:nvPr>
        </p:nvSpPr>
        <p:spPr>
          <a:xfrm>
            <a:off x="4115992" y="797724"/>
            <a:ext cx="4629150" cy="3655219"/>
          </a:xfrm>
        </p:spPr>
        <p:txBody>
          <a:bodyPr>
            <a:normAutofit/>
          </a:bodyPr>
          <a:lstStyle>
            <a:lvl1pPr>
              <a:defRPr sz="1125"/>
            </a:lvl1pPr>
            <a:lvl2pPr>
              <a:defRPr sz="1015"/>
            </a:lvl2pPr>
            <a:lvl3pPr>
              <a:defRPr sz="900"/>
            </a:lvl3pPr>
            <a:lvl4pPr>
              <a:defRPr sz="790"/>
            </a:lvl4pPr>
            <a:lvl5pPr>
              <a:defRPr sz="790"/>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type="body" sz="half" idx="2"/>
          </p:nvPr>
        </p:nvSpPr>
        <p:spPr>
          <a:xfrm>
            <a:off x="858444" y="1600202"/>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740572"/>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smtClean="0"/>
              <a:t>单击图标添加图片</a:t>
            </a:r>
            <a:endParaRPr lang="en-US" dirty="0"/>
          </a:p>
        </p:txBody>
      </p:sp>
      <p:sp>
        <p:nvSpPr>
          <p:cNvPr id="4" name="KSO_BC2"/>
          <p:cNvSpPr>
            <a:spLocks noGrp="1"/>
          </p:cNvSpPr>
          <p:nvPr>
            <p:ph type="body" sz="half" idx="2"/>
          </p:nvPr>
        </p:nvSpPr>
        <p:spPr>
          <a:xfrm>
            <a:off x="934644"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EC1BD3D0-46C3-4423-92A8-A9EC5FF69468}"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组合 17"/>
          <p:cNvGrpSpPr/>
          <p:nvPr/>
        </p:nvGrpSpPr>
        <p:grpSpPr>
          <a:xfrm>
            <a:off x="0" y="157734"/>
            <a:ext cx="555498" cy="384048"/>
            <a:chOff x="0" y="192024"/>
            <a:chExt cx="740664" cy="512064"/>
          </a:xfrm>
        </p:grpSpPr>
        <p:sp>
          <p:nvSpPr>
            <p:cNvPr id="19" name="矩形 18"/>
            <p:cNvSpPr/>
            <p:nvPr/>
          </p:nvSpPr>
          <p:spPr>
            <a:xfrm>
              <a:off x="0" y="192024"/>
              <a:ext cx="576072" cy="512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630936" y="192024"/>
              <a:ext cx="109728" cy="512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 name="组合 6"/>
          <p:cNvGrpSpPr/>
          <p:nvPr/>
        </p:nvGrpSpPr>
        <p:grpSpPr>
          <a:xfrm>
            <a:off x="0" y="3430270"/>
            <a:ext cx="1569720" cy="1715135"/>
            <a:chOff x="0" y="3072964"/>
            <a:chExt cx="3819760" cy="3787467"/>
          </a:xfrm>
        </p:grpSpPr>
        <p:sp>
          <p:nvSpPr>
            <p:cNvPr id="22" name="直角三角形 21"/>
            <p:cNvSpPr/>
            <p:nvPr userDrawn="1"/>
          </p:nvSpPr>
          <p:spPr>
            <a:xfrm>
              <a:off x="0" y="3133383"/>
              <a:ext cx="3727048" cy="3727048"/>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任意多边形 22"/>
            <p:cNvSpPr/>
            <p:nvPr userDrawn="1"/>
          </p:nvSpPr>
          <p:spPr>
            <a:xfrm>
              <a:off x="281032" y="3072964"/>
              <a:ext cx="3538728" cy="3538728"/>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 name="KSO_FD"/>
          <p:cNvSpPr>
            <a:spLocks noGrp="1"/>
          </p:cNvSpPr>
          <p:nvPr>
            <p:ph type="dt" sz="half" idx="2"/>
          </p:nvPr>
        </p:nvSpPr>
        <p:spPr>
          <a:xfrm>
            <a:off x="628650" y="4814891"/>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1BD3D0-46C3-4423-92A8-A9EC5FF69468}" type="datetimeFigureOut">
              <a:rPr lang="zh-CN" altLang="en-US" smtClean="0"/>
            </a:fld>
            <a:endParaRPr lang="zh-CN" altLang="en-US"/>
          </a:p>
        </p:txBody>
      </p:sp>
      <p:sp>
        <p:nvSpPr>
          <p:cNvPr id="5" name="KSO_FT"/>
          <p:cNvSpPr>
            <a:spLocks noGrp="1"/>
          </p:cNvSpPr>
          <p:nvPr>
            <p:ph type="ftr" sz="quarter" idx="3"/>
          </p:nvPr>
        </p:nvSpPr>
        <p:spPr>
          <a:xfrm>
            <a:off x="3028950" y="4814891"/>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4814891"/>
            <a:ext cx="2057400" cy="273844"/>
          </a:xfrm>
          <a:prstGeom prst="rect">
            <a:avLst/>
          </a:prstGeom>
        </p:spPr>
        <p:txBody>
          <a:bodyPr vert="horz" lIns="91440" tIns="45720" rIns="91440" bIns="45720" rtlCol="0" anchor="ctr"/>
          <a:lstStyle>
            <a:lvl1pPr algn="r">
              <a:defRPr sz="1000" b="1">
                <a:solidFill>
                  <a:schemeClr val="tx1">
                    <a:tint val="75000"/>
                  </a:schemeClr>
                </a:solidFill>
                <a:latin typeface="Times New Roman" panose="02020603050405020304" pitchFamily="18" charset="0"/>
                <a:cs typeface="Times New Roman" panose="02020603050405020304" pitchFamily="18" charset="0"/>
              </a:defRPr>
            </a:lvl1pPr>
          </a:lstStyle>
          <a:p>
            <a:fld id="{9D761583-199B-4875-9282-4503906CCD63}" type="slidenum">
              <a:rPr lang="zh-CN" altLang="en-US" smtClean="0"/>
            </a:fld>
            <a:endParaRPr lang="zh-CN" altLang="en-US"/>
          </a:p>
        </p:txBody>
      </p:sp>
      <p:sp>
        <p:nvSpPr>
          <p:cNvPr id="3" name="KSO_BC1"/>
          <p:cNvSpPr>
            <a:spLocks noGrp="1"/>
          </p:cNvSpPr>
          <p:nvPr>
            <p:ph type="body" idx="1"/>
          </p:nvPr>
        </p:nvSpPr>
        <p:spPr>
          <a:xfrm>
            <a:off x="628650" y="850106"/>
            <a:ext cx="8139644" cy="394096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
        <p:nvSpPr>
          <p:cNvPr id="2" name="KSO_BT1"/>
          <p:cNvSpPr>
            <a:spLocks noGrp="1"/>
          </p:cNvSpPr>
          <p:nvPr>
            <p:ph type="title"/>
          </p:nvPr>
        </p:nvSpPr>
        <p:spPr>
          <a:xfrm>
            <a:off x="628650" y="93523"/>
            <a:ext cx="7783477" cy="59700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514350" rtl="0" eaLnBrk="1" latinLnBrk="0" hangingPunct="1">
        <a:lnSpc>
          <a:spcPct val="90000"/>
        </a:lnSpc>
        <a:spcBef>
          <a:spcPct val="0"/>
        </a:spcBef>
        <a:buNone/>
        <a:defRPr sz="2400" b="1" i="0" kern="1200" baseline="0">
          <a:solidFill>
            <a:schemeClr val="accent1"/>
          </a:solidFill>
          <a:effectLst/>
          <a:latin typeface="+mj-ea"/>
          <a:ea typeface="+mj-ea"/>
          <a:cs typeface="+mj-cs"/>
        </a:defRPr>
      </a:lvl1pPr>
    </p:titleStyle>
    <p:bodyStyle>
      <a:lvl1pPr marL="271780" indent="-271780" algn="just" defTabSz="514350" rtl="0" eaLnBrk="1" latinLnBrk="0" hangingPunct="1">
        <a:lnSpc>
          <a:spcPct val="110000"/>
        </a:lnSpc>
        <a:spcBef>
          <a:spcPts val="900"/>
        </a:spcBef>
        <a:spcAft>
          <a:spcPts val="0"/>
        </a:spcAft>
        <a:buClr>
          <a:schemeClr val="accent1"/>
        </a:buClr>
        <a:buSzPct val="50000"/>
        <a:buFont typeface="Wingdings" panose="05000000000000000000" pitchFamily="2" charset="2"/>
        <a:buChar char="u"/>
        <a:defRPr lang="zh-CN" altLang="en-US" sz="2100" kern="1200" baseline="0" dirty="0" smtClean="0">
          <a:solidFill>
            <a:schemeClr val="accent1"/>
          </a:solidFill>
          <a:latin typeface="+mj-ea"/>
          <a:ea typeface="+mj-ea"/>
          <a:cs typeface="+mn-cs"/>
        </a:defRPr>
      </a:lvl1pPr>
      <a:lvl2pPr marL="271780" indent="-271780" algn="just" defTabSz="514350" rtl="0" eaLnBrk="1" latinLnBrk="0" hangingPunct="1">
        <a:lnSpc>
          <a:spcPct val="120000"/>
        </a:lnSpc>
        <a:spcBef>
          <a:spcPts val="0"/>
        </a:spcBef>
        <a:spcAft>
          <a:spcPts val="900"/>
        </a:spcAft>
        <a:buClr>
          <a:schemeClr val="accent2">
            <a:lumMod val="60000"/>
            <a:lumOff val="40000"/>
          </a:schemeClr>
        </a:buClr>
        <a:buFont typeface="幼圆" panose="02010509060101010101" pitchFamily="49" charset="-122"/>
        <a:buChar char=" "/>
        <a:defRPr sz="1350" kern="1200" baseline="0">
          <a:solidFill>
            <a:srgbClr val="000000"/>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rmAutofit lnSpcReduction="10000"/>
          </a:bodyPr>
          <a:p>
            <a:pPr marL="0" indent="0" algn="ctr">
              <a:buNone/>
            </a:pPr>
            <a:endParaRPr altLang="zh-CN" sz="3600">
              <a:solidFill>
                <a:schemeClr val="tx1"/>
              </a:solidFill>
              <a:effectLst>
                <a:outerShdw blurRad="38100" dist="19050" dir="2700000" algn="tl" rotWithShape="0">
                  <a:schemeClr val="dk1">
                    <a:alpha val="40000"/>
                  </a:schemeClr>
                </a:outerShdw>
              </a:effectLst>
            </a:endParaRPr>
          </a:p>
          <a:p>
            <a:pPr marL="0" indent="0" algn="ctr">
              <a:buNone/>
            </a:pPr>
            <a:r>
              <a:rPr altLang="zh-CN" sz="3600">
                <a:solidFill>
                  <a:schemeClr val="tx1"/>
                </a:solidFill>
                <a:effectLst>
                  <a:outerShdw blurRad="38100" dist="19050" dir="2700000" algn="tl" rotWithShape="0">
                    <a:schemeClr val="dk1">
                      <a:alpha val="40000"/>
                    </a:schemeClr>
                  </a:outerShdw>
                </a:effectLst>
              </a:rPr>
              <a:t>矿产资源储量评审备案管理政策解读</a:t>
            </a:r>
            <a:endParaRPr altLang="zh-CN" sz="3600">
              <a:solidFill>
                <a:schemeClr val="tx1"/>
              </a:solidFill>
              <a:effectLst>
                <a:outerShdw blurRad="38100" dist="19050" dir="2700000" algn="tl" rotWithShape="0">
                  <a:schemeClr val="dk1">
                    <a:alpha val="40000"/>
                  </a:schemeClr>
                </a:outerShdw>
              </a:effectLst>
            </a:endParaRPr>
          </a:p>
          <a:p>
            <a:pPr marL="0" indent="0" algn="ctr">
              <a:buNone/>
            </a:pPr>
            <a:endParaRPr altLang="zh-CN" sz="3600">
              <a:solidFill>
                <a:schemeClr val="tx1"/>
              </a:solidFill>
              <a:effectLst>
                <a:outerShdw blurRad="38100" dist="19050" dir="2700000" algn="tl" rotWithShape="0">
                  <a:schemeClr val="dk1">
                    <a:alpha val="40000"/>
                  </a:schemeClr>
                </a:outerShdw>
              </a:effectLst>
            </a:endParaRPr>
          </a:p>
          <a:p>
            <a:pPr marL="0" indent="0" algn="ctr">
              <a:buNone/>
            </a:pPr>
            <a:endParaRPr altLang="zh-CN" sz="3600">
              <a:solidFill>
                <a:schemeClr val="tx1"/>
              </a:solidFill>
              <a:effectLst>
                <a:outerShdw blurRad="38100" dist="19050" dir="2700000" algn="tl" rotWithShape="0">
                  <a:schemeClr val="dk1">
                    <a:alpha val="40000"/>
                  </a:schemeClr>
                </a:outerShdw>
              </a:effectLst>
            </a:endParaRPr>
          </a:p>
          <a:p>
            <a:pPr marL="0" indent="0" algn="ctr">
              <a:buNone/>
            </a:pPr>
            <a:r>
              <a:rPr altLang="zh-CN" sz="1800">
                <a:solidFill>
                  <a:schemeClr val="tx1"/>
                </a:solidFill>
                <a:effectLst>
                  <a:outerShdw blurRad="38100" dist="19050" dir="2700000" algn="tl" rotWithShape="0">
                    <a:schemeClr val="dk1">
                      <a:alpha val="40000"/>
                    </a:schemeClr>
                  </a:outerShdw>
                </a:effectLst>
              </a:rPr>
              <a:t>新疆维吾尔自治区自然资源厅</a:t>
            </a:r>
            <a:endParaRPr altLang="zh-CN" sz="1800">
              <a:solidFill>
                <a:schemeClr val="tx1"/>
              </a:solidFill>
              <a:effectLst>
                <a:outerShdw blurRad="38100" dist="19050" dir="2700000" algn="tl" rotWithShape="0">
                  <a:schemeClr val="dk1">
                    <a:alpha val="40000"/>
                  </a:schemeClr>
                </a:outerShdw>
              </a:effectLst>
            </a:endParaRPr>
          </a:p>
          <a:p>
            <a:pPr marL="0" indent="0" algn="ctr">
              <a:buNone/>
            </a:pPr>
            <a:r>
              <a:rPr altLang="zh-CN" sz="1800">
                <a:solidFill>
                  <a:schemeClr val="tx1"/>
                </a:solidFill>
                <a:effectLst>
                  <a:outerShdw blurRad="38100" dist="19050" dir="2700000" algn="tl" rotWithShape="0">
                    <a:schemeClr val="dk1">
                      <a:alpha val="40000"/>
                    </a:schemeClr>
                  </a:outerShdw>
                </a:effectLst>
              </a:rPr>
              <a:t>矿产资源保护监督处</a:t>
            </a:r>
            <a:endParaRPr altLang="zh-CN" sz="1800">
              <a:solidFill>
                <a:schemeClr val="tx1"/>
              </a:solidFill>
              <a:effectLst>
                <a:outerShdw blurRad="38100" dist="19050" dir="2700000" algn="tl" rotWithShape="0">
                  <a:schemeClr val="dk1">
                    <a:alpha val="40000"/>
                  </a:schemeClr>
                </a:outerShdw>
              </a:effectLst>
            </a:endParaRPr>
          </a:p>
          <a:p>
            <a:pPr marL="0" indent="0" algn="ctr">
              <a:buNone/>
            </a:pPr>
            <a:r>
              <a:rPr lang="en-US" altLang="zh-CN" sz="1800">
                <a:solidFill>
                  <a:schemeClr val="tx1"/>
                </a:solidFill>
                <a:effectLst>
                  <a:outerShdw blurRad="38100" dist="19050" dir="2700000" algn="tl" rotWithShape="0">
                    <a:schemeClr val="dk1">
                      <a:alpha val="40000"/>
                    </a:schemeClr>
                  </a:outerShdw>
                </a:effectLst>
              </a:rPr>
              <a:t>2020</a:t>
            </a:r>
            <a:r>
              <a:rPr sz="1800">
                <a:solidFill>
                  <a:schemeClr val="tx1"/>
                </a:solidFill>
                <a:effectLst>
                  <a:outerShdw blurRad="38100" dist="19050" dir="2700000" algn="tl" rotWithShape="0">
                    <a:schemeClr val="dk1">
                      <a:alpha val="40000"/>
                    </a:schemeClr>
                  </a:outerShdw>
                </a:effectLst>
              </a:rPr>
              <a:t>年</a:t>
            </a:r>
            <a:endParaRPr sz="1800">
              <a:solidFill>
                <a:schemeClr val="tx1"/>
              </a:solidFill>
              <a:effectLst>
                <a:outerShdw blurRad="38100" dist="19050" dir="2700000" algn="tl" rotWithShape="0">
                  <a:schemeClr val="dk1">
                    <a:alpha val="40000"/>
                  </a:schemeClr>
                </a:outerShdw>
              </a:effectLst>
            </a:endParaRPr>
          </a:p>
        </p:txBody>
      </p:sp>
      <p:sp>
        <p:nvSpPr>
          <p:cNvPr id="4" name="灯片编号占位符 3"/>
          <p:cNvSpPr>
            <a:spLocks noGrp="1"/>
          </p:cNvSpPr>
          <p:nvPr>
            <p:ph type="sldNum" sz="quarter" idx="12"/>
          </p:nvPr>
        </p:nvSpPr>
        <p:spPr/>
        <p:txBody>
          <a:bodyPr/>
          <a:p>
            <a:fld id="{9D761583-199B-4875-9282-4503906CCD63}" type="slidenum">
              <a:rPr lang="zh-CN" altLang="en-US" smtClean="0"/>
            </a:fld>
            <a:endParaRPr lang="zh-CN" altLang="en-US"/>
          </a:p>
        </p:txBody>
      </p:sp>
    </p:spTree>
  </p:cSld>
  <p:clrMapOvr>
    <a:masterClrMapping/>
  </p:clrMapOvr>
  <p:transition advTm="702"/>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4" name="标题 3"/>
          <p:cNvSpPr>
            <a:spLocks noGrp="1"/>
          </p:cNvSpPr>
          <p:nvPr>
            <p:ph type="title"/>
          </p:nvPr>
        </p:nvSpPr>
        <p:spPr/>
        <p:txBody>
          <a:bodyPr/>
          <a:p>
            <a:r>
              <a:rPr lang="zh-CN" altLang="en-US">
                <a:sym typeface="+mn-ea"/>
              </a:rPr>
              <a:t>二、文件内容解读</a:t>
            </a:r>
            <a:endParaRPr lang="zh-CN" altLang="en-US"/>
          </a:p>
        </p:txBody>
      </p:sp>
      <p:sp>
        <p:nvSpPr>
          <p:cNvPr id="6" name="文本框 5"/>
          <p:cNvSpPr txBox="1"/>
          <p:nvPr/>
        </p:nvSpPr>
        <p:spPr>
          <a:xfrm>
            <a:off x="843280" y="1087755"/>
            <a:ext cx="7353935" cy="2968625"/>
          </a:xfrm>
          <a:prstGeom prst="rect">
            <a:avLst/>
          </a:prstGeom>
          <a:noFill/>
        </p:spPr>
        <p:txBody>
          <a:bodyPr wrap="square" rtlCol="0">
            <a:spAutoFit/>
          </a:bodyPr>
          <a:p>
            <a:pPr algn="l">
              <a:lnSpc>
                <a:spcPct val="130000"/>
              </a:lnSpc>
            </a:pPr>
            <a:r>
              <a:rPr lang="en-US" altLang="zh-CN" sz="1800" b="1" dirty="0">
                <a:solidFill>
                  <a:srgbClr val="000000"/>
                </a:solidFill>
                <a:latin typeface="楷体" panose="02010609060101010101" charset="-122"/>
                <a:ea typeface="楷体" panose="02010609060101010101" charset="-122"/>
                <a:cs typeface="楷体" panose="02010609060101010101" charset="-122"/>
              </a:rPr>
              <a:t>·</a:t>
            </a:r>
            <a:r>
              <a:rPr lang="zh-CN" altLang="en-US" sz="1800" b="1" dirty="0">
                <a:solidFill>
                  <a:srgbClr val="000000"/>
                </a:solidFill>
                <a:latin typeface="楷体" panose="02010609060101010101" charset="-122"/>
                <a:ea typeface="楷体" panose="02010609060101010101" charset="-122"/>
                <a:cs typeface="楷体" panose="02010609060101010101" charset="-122"/>
              </a:rPr>
              <a:t>自然资源部2019年《关于推进矿产资源管理改革若干事项的意见（试行）》</a:t>
            </a:r>
            <a:r>
              <a:rPr lang="zh-CN" altLang="en-US" sz="1800" b="1" dirty="0">
                <a:solidFill>
                  <a:srgbClr val="FF0000"/>
                </a:solidFill>
                <a:latin typeface="楷体" panose="02010609060101010101" charset="-122"/>
                <a:ea typeface="楷体" panose="02010609060101010101" charset="-122"/>
                <a:cs typeface="楷体" panose="02010609060101010101" charset="-122"/>
              </a:rPr>
              <a:t>（</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自然资规〔2019〕7号）</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中明确“实行同一矿种探矿权采矿权出让登记同级管理”。</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algn="l">
              <a:lnSpc>
                <a:spcPct val="130000"/>
              </a:lnSpc>
            </a:pPr>
            <a:endParaRPr lang="en-US" altLang="zh-CN" sz="1800" b="1" dirty="0">
              <a:solidFill>
                <a:srgbClr val="000000"/>
              </a:solidFill>
              <a:latin typeface="楷体" panose="02010609060101010101" charset="-122"/>
              <a:ea typeface="楷体" panose="02010609060101010101" charset="-122"/>
              <a:cs typeface="楷体" panose="02010609060101010101" charset="-122"/>
              <a:sym typeface="+mn-ea"/>
            </a:endParaRPr>
          </a:p>
          <a:p>
            <a:pPr algn="l">
              <a:lnSpc>
                <a:spcPct val="130000"/>
              </a:lnSpc>
            </a:pP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自然资源厅</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2020</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年《关于规范矿产资源储量评审备案工作的通知》</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（自然资规</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〔20</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20</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2</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号）</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中对评审备案权限进行了明确，</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矿产资源储量评审备案工作按照矿业权出让、登记权限负责</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，即</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谁发证、谁备案</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2474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845185" y="795655"/>
            <a:ext cx="7452995" cy="4323080"/>
          </a:xfrm>
          <a:prstGeom prst="rect">
            <a:avLst/>
          </a:prstGeom>
          <a:noFill/>
          <a:ln w="9525">
            <a:noFill/>
          </a:ln>
        </p:spPr>
        <p:txBody>
          <a:bodyPr wrap="square">
            <a:spAutoFit/>
          </a:bodyPr>
          <a:lstStyle/>
          <a:p>
            <a:pPr indent="508000" fontAlgn="auto">
              <a:lnSpc>
                <a:spcPct val="150000"/>
              </a:lnSpc>
              <a:spcBef>
                <a:spcPts val="300"/>
              </a:spcBef>
              <a:spcAft>
                <a:spcPts val="300"/>
              </a:spcAft>
              <a:buNone/>
              <a:extLst>
                <a:ext uri="{35155182-B16C-46BC-9424-99874614C6A1}">
                  <wpsdc:indentchars xmlns:wpsdc="http://www.wps.cn/officeDocument/2017/drawingmlCustomData" val="200" checksum="282533468"/>
                </a:ext>
              </a:extLst>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（一）评审</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备案的含义与定位</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indent="508000" algn="l" fontAlgn="auto">
              <a:lnSpc>
                <a:spcPct val="150000"/>
              </a:lnSpc>
              <a:spcBef>
                <a:spcPts val="300"/>
              </a:spcBef>
              <a:spcAft>
                <a:spcPts val="300"/>
              </a:spcAft>
              <a:buClrTx/>
              <a:buSzTx/>
              <a:buFontTx/>
              <a:buNone/>
              <a:extLst>
                <a:ext uri="{35155182-B16C-46BC-9424-99874614C6A1}">
                  <wpsdc:indentchars xmlns:wpsdc="http://www.wps.cn/officeDocument/2017/drawingmlCustomData" val="200" checksum="282533468"/>
                </a:ext>
              </a:extLst>
            </a:pP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（二）评审备案的范围、职责与权限划分</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a:p>
            <a:pPr indent="508000" algn="l" fontAlgn="auto">
              <a:lnSpc>
                <a:spcPct val="150000"/>
              </a:lnSpc>
              <a:spcBef>
                <a:spcPts val="300"/>
              </a:spcBef>
              <a:spcAft>
                <a:spcPts val="300"/>
              </a:spcAft>
              <a:buClrTx/>
              <a:buSzTx/>
              <a:buFontTx/>
              <a:buNone/>
              <a:extLst>
                <a:ext uri="{35155182-B16C-46BC-9424-99874614C6A1}">
                  <wpsdc:indentchars xmlns:wpsdc="http://www.wps.cn/officeDocument/2017/drawingmlCustomData" val="200" checksum="282533468"/>
                </a:ext>
              </a:extLst>
            </a:pP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（三）评审备案工作流程与时限要求</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a:p>
            <a:pPr indent="508000" algn="l" fontAlgn="auto">
              <a:lnSpc>
                <a:spcPct val="150000"/>
              </a:lnSpc>
              <a:spcBef>
                <a:spcPts val="300"/>
              </a:spcBef>
              <a:spcAft>
                <a:spcPts val="300"/>
              </a:spcAft>
              <a:buClrTx/>
              <a:buSzTx/>
              <a:buFontTx/>
              <a:buNone/>
              <a:extLst>
                <a:ext uri="{35155182-B16C-46BC-9424-99874614C6A1}">
                  <wpsdc:indentchars xmlns:wpsdc="http://www.wps.cn/officeDocument/2017/drawingmlCustomData" val="200" checksum="282533468"/>
                </a:ext>
              </a:extLst>
            </a:pP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（四）评审备案质量管理体系建设与总体要求</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a:p>
            <a:pPr indent="508000" algn="l" fontAlgn="auto">
              <a:lnSpc>
                <a:spcPct val="150000"/>
              </a:lnSpc>
              <a:spcBef>
                <a:spcPts val="300"/>
              </a:spcBef>
              <a:spcAft>
                <a:spcPts val="300"/>
              </a:spcAft>
              <a:buClrTx/>
              <a:buSzTx/>
              <a:buFontTx/>
              <a:buNone/>
              <a:extLst>
                <a:ext uri="{35155182-B16C-46BC-9424-99874614C6A1}">
                  <wpsdc:indentchars xmlns:wpsdc="http://www.wps.cn/officeDocument/2017/drawingmlCustomData" val="200" checksum="282533468"/>
                </a:ext>
              </a:extLst>
            </a:pP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（五）评审备案工作要求</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a:p>
            <a:pPr indent="508000" algn="l" fontAlgn="auto">
              <a:lnSpc>
                <a:spcPct val="150000"/>
              </a:lnSpc>
              <a:spcBef>
                <a:spcPts val="300"/>
              </a:spcBef>
              <a:spcAft>
                <a:spcPts val="300"/>
              </a:spcAft>
              <a:buClrTx/>
              <a:buSzTx/>
              <a:buFontTx/>
              <a:buNone/>
              <a:extLst>
                <a:ext uri="{35155182-B16C-46BC-9424-99874614C6A1}">
                  <wpsdc:indentchars xmlns:wpsdc="http://www.wps.cn/officeDocument/2017/drawingmlCustomData" val="200" checksum="282533468"/>
                </a:ext>
              </a:extLst>
            </a:pP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（六）评审备案监督管理与纠错机制</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a:p>
            <a:pPr indent="508000" algn="l" fontAlgn="auto">
              <a:lnSpc>
                <a:spcPct val="150000"/>
              </a:lnSpc>
              <a:spcBef>
                <a:spcPts val="300"/>
              </a:spcBef>
              <a:spcAft>
                <a:spcPts val="300"/>
              </a:spcAft>
              <a:buClrTx/>
              <a:buSzTx/>
              <a:buFontTx/>
              <a:buNone/>
              <a:extLst>
                <a:ext uri="{35155182-B16C-46BC-9424-99874614C6A1}">
                  <wpsdc:indentchars xmlns:wpsdc="http://www.wps.cn/officeDocument/2017/drawingmlCustomData" val="200" checksum="282533468"/>
                </a:ext>
              </a:extLst>
            </a:pP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（七）信息化建设</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a:p>
            <a:pPr indent="508000"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（八）其他</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z="1000" b="1" smtClean="0">
                <a:latin typeface="Times New Roman" panose="02020603050405020304" pitchFamily="18" charset="0"/>
                <a:cs typeface="Times New Roman" panose="02020603050405020304" pitchFamily="18" charset="0"/>
              </a:rPr>
            </a:fld>
            <a:endParaRPr lang="zh-CN" altLang="en-US" sz="1000" b="1" smtClean="0">
              <a:latin typeface="Times New Roman" panose="02020603050405020304" pitchFamily="18" charset="0"/>
              <a:cs typeface="Times New Roman" panose="02020603050405020304" pitchFamily="18" charset="0"/>
            </a:endParaRPr>
          </a:p>
        </p:txBody>
      </p:sp>
      <p:sp>
        <p:nvSpPr>
          <p:cNvPr id="5" name="标题 4"/>
          <p:cNvSpPr>
            <a:spLocks noGrp="1"/>
          </p:cNvSpPr>
          <p:nvPr>
            <p:ph type="title"/>
          </p:nvPr>
        </p:nvSpPr>
        <p:spPr/>
        <p:txBody>
          <a:bodyPr/>
          <a:p>
            <a:r>
              <a:rPr lang="zh-CN" altLang="en-US">
                <a:sym typeface="+mn-ea"/>
              </a:rPr>
              <a:t>二、文件内容解读</a:t>
            </a: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2474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845820" y="1174750"/>
            <a:ext cx="7452995" cy="2245360"/>
          </a:xfrm>
          <a:prstGeom prst="rect">
            <a:avLst/>
          </a:prstGeom>
          <a:noFill/>
          <a:ln w="9525">
            <a:noFill/>
          </a:ln>
        </p:spPr>
        <p:txBody>
          <a:bodyPr wrap="square">
            <a:spAutoFit/>
          </a:bodyPr>
          <a:lstStyle/>
          <a:p>
            <a:pPr indent="457200" algn="just"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en-US" altLang="zh-CN" sz="1800" b="1" dirty="0">
                <a:solidFill>
                  <a:srgbClr val="ED7D31"/>
                </a:solidFill>
                <a:latin typeface="楷体" panose="02010609060101010101" charset="-122"/>
                <a:ea typeface="楷体" panose="02010609060101010101" charset="-122"/>
                <a:cs typeface="楷体" panose="02010609060101010101" charset="-122"/>
                <a:sym typeface="+mn-ea"/>
              </a:rPr>
              <a:t>26</a:t>
            </a:r>
            <a:r>
              <a:rPr lang="zh-CN" altLang="en-US" sz="1800" b="1" dirty="0">
                <a:solidFill>
                  <a:srgbClr val="ED7D31"/>
                </a:solidFill>
                <a:latin typeface="楷体" panose="02010609060101010101" charset="-122"/>
                <a:ea typeface="楷体" panose="02010609060101010101" charset="-122"/>
                <a:cs typeface="楷体" panose="02010609060101010101" charset="-122"/>
                <a:sym typeface="+mn-ea"/>
              </a:rPr>
              <a:t>号文第一</a:t>
            </a:r>
            <a:r>
              <a:rPr lang="zh-CN" altLang="en-US" sz="1800" b="1" dirty="0" smtClean="0">
                <a:solidFill>
                  <a:srgbClr val="ED7D31"/>
                </a:solidFill>
                <a:latin typeface="楷体" panose="02010609060101010101" charset="-122"/>
                <a:ea typeface="楷体" panose="02010609060101010101" charset="-122"/>
                <a:cs typeface="楷体" panose="02010609060101010101" charset="-122"/>
                <a:sym typeface="+mn-ea"/>
              </a:rPr>
              <a:t>条</a:t>
            </a:r>
            <a:r>
              <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rPr>
              <a:t>明确评审备案具有行政确认性质：</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矿产资源储量评审备案是</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指自然资源主管部门落实矿产资源国家所有的法律要求、履行矿产资源所有者职责，依申请对申请人申报的矿产资源储量进行审查确认，纳入国家矿产资源实物账户，作为国家管理矿产资源重要依据的行政</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行为</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4" name="标题 3"/>
          <p:cNvSpPr>
            <a:spLocks noGrp="1"/>
          </p:cNvSpPr>
          <p:nvPr>
            <p:ph type="title"/>
          </p:nvPr>
        </p:nvSpPr>
        <p:spPr/>
        <p:txBody>
          <a:bodyPr/>
          <a:p>
            <a:r>
              <a:rPr lang="zh-CN" altLang="en-US">
                <a:sym typeface="+mn-ea"/>
              </a:rPr>
              <a:t>（一）评审备案的含义与定位</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845820" y="761365"/>
            <a:ext cx="7452995" cy="4154984"/>
          </a:xfrm>
          <a:prstGeom prst="rect">
            <a:avLst/>
          </a:prstGeom>
          <a:noFill/>
          <a:ln w="9525">
            <a:noFill/>
          </a:ln>
        </p:spPr>
        <p:txBody>
          <a:bodyPr wrap="square">
            <a:spAutoFit/>
          </a:bodyPr>
          <a:lstStyle/>
          <a:p>
            <a:pPr indent="508000" fontAlgn="auto">
              <a:lnSpc>
                <a:spcPct val="150000"/>
              </a:lnSpc>
              <a:spcBef>
                <a:spcPts val="300"/>
              </a:spcBef>
              <a:spcAft>
                <a:spcPts val="300"/>
              </a:spcAft>
              <a:buNone/>
              <a:extLst>
                <a:ext uri="{35155182-B16C-46BC-9424-99874614C6A1}">
                  <wpsdc:indentchars xmlns:wpsdc="http://www.wps.cn/officeDocument/2017/drawingmlCustomData" val="200" checksum="282533468"/>
                </a:ext>
              </a:extLst>
            </a:pPr>
            <a:r>
              <a:rPr lang="en-US" altLang="zh-CN" sz="2000" b="1" dirty="0" smtClean="0">
                <a:solidFill>
                  <a:srgbClr val="00B050"/>
                </a:solidFill>
                <a:latin typeface="楷体" panose="02010609060101010101" charset="-122"/>
                <a:ea typeface="楷体" panose="02010609060101010101" charset="-122"/>
                <a:cs typeface="楷体" panose="02010609060101010101" charset="-122"/>
                <a:sym typeface="+mn-ea"/>
              </a:rPr>
              <a:t>1.</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评审</a:t>
            </a:r>
            <a:r>
              <a:rPr lang="zh-CN" altLang="en-US" sz="2000" b="1" dirty="0">
                <a:solidFill>
                  <a:srgbClr val="00B050"/>
                </a:solidFill>
                <a:latin typeface="楷体" panose="02010609060101010101" charset="-122"/>
                <a:ea typeface="楷体" panose="02010609060101010101" charset="-122"/>
                <a:cs typeface="楷体" panose="02010609060101010101" charset="-122"/>
                <a:sym typeface="+mn-ea"/>
              </a:rPr>
              <a:t>备案的</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范围</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en-US" altLang="zh-CN" sz="1800" b="1" dirty="0" smtClean="0">
                <a:solidFill>
                  <a:srgbClr val="0000FF"/>
                </a:solidFill>
                <a:latin typeface="楷体" panose="02010609060101010101" charset="-122"/>
                <a:ea typeface="楷体" panose="02010609060101010101" charset="-122"/>
                <a:cs typeface="楷体" panose="02010609060101010101" charset="-122"/>
                <a:sym typeface="+mn-ea"/>
              </a:rPr>
              <a:t>7</a:t>
            </a:r>
            <a:r>
              <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rPr>
              <a:t>号文将原来</a:t>
            </a:r>
            <a:r>
              <a:rPr lang="en-US" altLang="zh-CN" sz="1800" b="1" dirty="0" smtClean="0">
                <a:solidFill>
                  <a:srgbClr val="0000FF"/>
                </a:solidFill>
                <a:latin typeface="楷体" panose="02010609060101010101" charset="-122"/>
                <a:ea typeface="楷体" panose="02010609060101010101" charset="-122"/>
                <a:cs typeface="楷体" panose="02010609060101010101" charset="-122"/>
                <a:sym typeface="+mn-ea"/>
              </a:rPr>
              <a:t>18</a:t>
            </a:r>
            <a:r>
              <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rPr>
              <a:t>种评审备案情形改为</a:t>
            </a:r>
            <a:r>
              <a:rPr lang="en-US" altLang="zh-CN" sz="1800" b="1" dirty="0" smtClean="0">
                <a:solidFill>
                  <a:srgbClr val="0000FF"/>
                </a:solidFill>
                <a:latin typeface="楷体" panose="02010609060101010101" charset="-122"/>
                <a:ea typeface="楷体" panose="02010609060101010101" charset="-122"/>
                <a:cs typeface="楷体" panose="02010609060101010101" charset="-122"/>
                <a:sym typeface="+mn-ea"/>
              </a:rPr>
              <a:t>4</a:t>
            </a:r>
            <a:r>
              <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rPr>
              <a:t>种，</a:t>
            </a:r>
            <a:r>
              <a:rPr lang="en-US" altLang="zh-CN" sz="1800" b="1" dirty="0" smtClean="0">
                <a:solidFill>
                  <a:srgbClr val="0000FF"/>
                </a:solidFill>
                <a:latin typeface="楷体" panose="02010609060101010101" charset="-122"/>
                <a:ea typeface="楷体" panose="02010609060101010101" charset="-122"/>
                <a:cs typeface="楷体" panose="02010609060101010101" charset="-122"/>
                <a:sym typeface="+mn-ea"/>
              </a:rPr>
              <a:t>26</a:t>
            </a:r>
            <a:r>
              <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rPr>
              <a:t>号文进一步进行了细化。</a:t>
            </a:r>
            <a:endPar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endParaRPr>
          </a:p>
          <a:p>
            <a:pPr indent="457200">
              <a:lnSpc>
                <a:spcPct val="150000"/>
              </a:lnSpc>
              <a:spcBef>
                <a:spcPts val="300"/>
              </a:spcBef>
              <a:spcAft>
                <a:spcPts val="300"/>
              </a:spcAft>
            </a:pP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探矿权转采矿权、采矿权变更矿种</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或</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范围，油气矿产在探采期间探明地质储量、其他矿产在采矿期间</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累计查明矿产资源量</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发生重大变化（变化量超过30%或达到中型规模以上的），以及建设项目压覆重要矿产，应当编制</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符合相关标准规范的</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矿产资源储量报告，申请评审备案。（</a:t>
            </a:r>
            <a:r>
              <a:rPr lang="en-US" altLang="zh-CN" sz="16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1600" b="1" dirty="0" smtClean="0">
                <a:solidFill>
                  <a:srgbClr val="FF0000"/>
                </a:solidFill>
                <a:latin typeface="楷体" panose="02010609060101010101" charset="-122"/>
                <a:ea typeface="楷体" panose="02010609060101010101" charset="-122"/>
                <a:cs typeface="楷体" panose="02010609060101010101" charset="-122"/>
                <a:sym typeface="+mn-ea"/>
              </a:rPr>
              <a:t>号文第</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二条</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600" b="1" dirty="0">
              <a:solidFill>
                <a:srgbClr val="0000FF"/>
              </a:solidFill>
              <a:latin typeface="楷体" panose="02010609060101010101" charset="-122"/>
              <a:ea typeface="楷体" panose="02010609060101010101" charset="-122"/>
              <a:cs typeface="楷体" panose="02010609060101010101" charset="-122"/>
              <a:sym typeface="+mn-ea"/>
            </a:endParaRPr>
          </a:p>
          <a:p>
            <a:pPr indent="457200">
              <a:lnSpc>
                <a:spcPct val="150000"/>
              </a:lnSpc>
              <a:spcBef>
                <a:spcPts val="300"/>
              </a:spcBef>
              <a:spcAft>
                <a:spcPts val="300"/>
              </a:spcAft>
            </a:pP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探矿</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权转采矿权、采矿权变更矿种</a:t>
            </a:r>
            <a:r>
              <a:rPr lang="zh-CN" altLang="en-US" sz="1600" b="1" dirty="0">
                <a:solidFill>
                  <a:srgbClr val="0000FF"/>
                </a:solidFill>
                <a:latin typeface="楷体" panose="02010609060101010101" charset="-122"/>
                <a:ea typeface="楷体" panose="02010609060101010101" charset="-122"/>
                <a:cs typeface="楷体" panose="02010609060101010101" charset="-122"/>
                <a:sym typeface="+mn-ea"/>
              </a:rPr>
              <a:t>与</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范围，油气矿产在探采矿期间探明地质储量、其他矿产在采矿期间</a:t>
            </a:r>
            <a:r>
              <a:rPr lang="zh-CN" altLang="en-US" sz="1600" b="1" dirty="0">
                <a:solidFill>
                  <a:srgbClr val="0000FF"/>
                </a:solidFill>
                <a:latin typeface="楷体" panose="02010609060101010101" charset="-122"/>
                <a:ea typeface="楷体" panose="02010609060101010101" charset="-122"/>
                <a:cs typeface="楷体" panose="02010609060101010101" charset="-122"/>
                <a:sym typeface="+mn-ea"/>
              </a:rPr>
              <a:t>资源量</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发生重大变化的（变化量超过</a:t>
            </a:r>
            <a:r>
              <a:rPr lang="en-US" altLang="zh-CN" sz="1600" b="1" dirty="0">
                <a:solidFill>
                  <a:srgbClr val="000000"/>
                </a:solidFill>
                <a:latin typeface="楷体" panose="02010609060101010101" charset="-122"/>
                <a:ea typeface="楷体" panose="02010609060101010101" charset="-122"/>
                <a:cs typeface="楷体" panose="02010609060101010101" charset="-122"/>
                <a:sym typeface="+mn-ea"/>
              </a:rPr>
              <a:t>30%</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或达到中型规模以上的），以及建设项目压覆重要矿产，应当编制矿产资源储量报告，申请评审备案</a:t>
            </a: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600" b="1" dirty="0" smtClean="0">
                <a:solidFill>
                  <a:srgbClr val="FF0000"/>
                </a:solidFill>
                <a:latin typeface="楷体" panose="02010609060101010101" charset="-122"/>
                <a:ea typeface="楷体" panose="02010609060101010101" charset="-122"/>
                <a:cs typeface="楷体" panose="02010609060101010101" charset="-122"/>
                <a:sym typeface="+mn-ea"/>
              </a:rPr>
              <a:t>7</a:t>
            </a:r>
            <a:r>
              <a:rPr lang="zh-CN" altLang="en-US" sz="1600" b="1" dirty="0" smtClean="0">
                <a:solidFill>
                  <a:srgbClr val="FF0000"/>
                </a:solidFill>
                <a:latin typeface="楷体" panose="02010609060101010101" charset="-122"/>
                <a:ea typeface="楷体" panose="02010609060101010101" charset="-122"/>
                <a:cs typeface="楷体" panose="02010609060101010101" charset="-122"/>
                <a:sym typeface="+mn-ea"/>
              </a:rPr>
              <a:t>号文第十条</a:t>
            </a: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600" b="1" dirty="0">
              <a:solidFill>
                <a:srgbClr val="0000FF"/>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4" name="标题 3"/>
          <p:cNvSpPr>
            <a:spLocks noGrp="1"/>
          </p:cNvSpPr>
          <p:nvPr>
            <p:ph type="title"/>
          </p:nvPr>
        </p:nvSpPr>
        <p:spPr/>
        <p:txBody>
          <a:bodyPr/>
          <a:p>
            <a:r>
              <a:rPr lang="zh-CN" altLang="en-US">
                <a:sym typeface="+mn-ea"/>
              </a:rPr>
              <a:t>（二）评审备案的范围、职责与权限划分</a:t>
            </a: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845820" y="761365"/>
            <a:ext cx="7452995" cy="3738245"/>
          </a:xfrm>
          <a:prstGeom prst="rect">
            <a:avLst/>
          </a:prstGeom>
          <a:noFill/>
          <a:ln w="9525">
            <a:noFill/>
          </a:ln>
        </p:spPr>
        <p:txBody>
          <a:bodyPr wrap="square">
            <a:spAutoFit/>
          </a:bodyPr>
          <a:lstStyle/>
          <a:p>
            <a:pPr indent="508000" fontAlgn="auto">
              <a:lnSpc>
                <a:spcPct val="150000"/>
              </a:lnSpc>
              <a:spcBef>
                <a:spcPts val="300"/>
              </a:spcBef>
              <a:spcAft>
                <a:spcPts val="300"/>
              </a:spcAft>
              <a:buNone/>
              <a:extLst>
                <a:ext uri="{35155182-B16C-46BC-9424-99874614C6A1}">
                  <wpsdc:indentchars xmlns:wpsdc="http://www.wps.cn/officeDocument/2017/drawingmlCustomData" val="200" checksum="282533468"/>
                </a:ext>
              </a:extLst>
            </a:pPr>
            <a:r>
              <a:rPr lang="en-US" altLang="zh-CN" sz="2000" b="1" dirty="0" smtClean="0">
                <a:solidFill>
                  <a:srgbClr val="00B050"/>
                </a:solidFill>
                <a:latin typeface="楷体" panose="02010609060101010101" charset="-122"/>
                <a:ea typeface="楷体" panose="02010609060101010101" charset="-122"/>
                <a:cs typeface="楷体" panose="02010609060101010101" charset="-122"/>
                <a:sym typeface="+mn-ea"/>
              </a:rPr>
              <a:t>2.</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评审</a:t>
            </a:r>
            <a:r>
              <a:rPr lang="zh-CN" altLang="en-US" sz="2000" b="1" dirty="0">
                <a:solidFill>
                  <a:srgbClr val="00B050"/>
                </a:solidFill>
                <a:latin typeface="楷体" panose="02010609060101010101" charset="-122"/>
                <a:ea typeface="楷体" panose="02010609060101010101" charset="-122"/>
                <a:cs typeface="楷体" panose="02010609060101010101" charset="-122"/>
                <a:sym typeface="+mn-ea"/>
              </a:rPr>
              <a:t>备案的职责分工</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extLst>
                <a:ext uri="{35155182-B16C-46BC-9424-99874614C6A1}">
                  <wpsdc:indentchars xmlns:wpsdc="http://www.wps.cn/officeDocument/2017/drawingmlCustomData" val="200" checksum="1740828767"/>
                </a:ext>
              </a:extLst>
            </a:pP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自然资源主管部门</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依据矿业权人或压矿建设项目单位矿产资源储量评审备案申请，对矿产资源储量报告进行审查，出具评审备案文件。自然资源主管部门可委托矿产资源储量评审机构根据评审备案范围和权限组织开展评审备案工作，</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相关费用纳入财政预算。</a:t>
            </a: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600" b="1" dirty="0" smtClean="0">
                <a:solidFill>
                  <a:srgbClr val="FF0000"/>
                </a:solidFill>
                <a:latin typeface="楷体" panose="02010609060101010101" charset="-122"/>
                <a:ea typeface="楷体" panose="02010609060101010101" charset="-122"/>
                <a:cs typeface="楷体" panose="02010609060101010101" charset="-122"/>
                <a:sym typeface="+mn-ea"/>
              </a:rPr>
              <a:t>7</a:t>
            </a:r>
            <a:r>
              <a:rPr lang="zh-CN" altLang="en-US" sz="1600" b="1" dirty="0" smtClean="0">
                <a:solidFill>
                  <a:srgbClr val="FF0000"/>
                </a:solidFill>
                <a:latin typeface="楷体" panose="02010609060101010101" charset="-122"/>
                <a:ea typeface="楷体" panose="02010609060101010101" charset="-122"/>
                <a:cs typeface="楷体" panose="02010609060101010101" charset="-122"/>
                <a:sym typeface="+mn-ea"/>
              </a:rPr>
              <a:t>号文第九条</a:t>
            </a: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6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extLst>
                <a:ext uri="{35155182-B16C-46BC-9424-99874614C6A1}">
                  <wpsdc:indentchars xmlns:wpsdc="http://www.wps.cn/officeDocument/2017/drawingmlCustomData" val="200" checksum="1740828767"/>
                </a:ext>
              </a:extLst>
            </a:pP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自然资源</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主管部门</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可直接组织开展</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评审备案，</a:t>
            </a:r>
            <a:r>
              <a:rPr lang="zh-CN" altLang="en-US" sz="1600" b="1" dirty="0">
                <a:solidFill>
                  <a:schemeClr val="tx1"/>
                </a:solidFill>
                <a:latin typeface="楷体" panose="02010609060101010101" charset="-122"/>
                <a:ea typeface="楷体" panose="02010609060101010101" charset="-122"/>
                <a:cs typeface="楷体" panose="02010609060101010101" charset="-122"/>
                <a:sym typeface="+mn-ea"/>
              </a:rPr>
              <a:t>也可</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全部</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或</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部分委托</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矿产资源储量评审机构。（</a:t>
            </a:r>
            <a:r>
              <a:rPr lang="en-US" altLang="zh-CN" sz="1600" b="1" dirty="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号文第一条</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600" b="1" dirty="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委托评审机构开展相关工作的，自然资源主管部门</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应明确委托事项、责任义务等</a:t>
            </a: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600" b="1" dirty="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号文第八条</a:t>
            </a: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600" b="1" dirty="0">
              <a:solidFill>
                <a:srgbClr val="0000FF"/>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4" name="标题 3"/>
          <p:cNvSpPr>
            <a:spLocks noGrp="1"/>
          </p:cNvSpPr>
          <p:nvPr>
            <p:ph type="title"/>
          </p:nvPr>
        </p:nvSpPr>
        <p:spPr/>
        <p:txBody>
          <a:bodyPr/>
          <a:p>
            <a:r>
              <a:rPr lang="zh-CN" altLang="en-US">
                <a:sym typeface="+mn-ea"/>
              </a:rPr>
              <a:t>（二）评审备案的范围、职责与权限划分</a:t>
            </a: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845820" y="690245"/>
            <a:ext cx="7452995" cy="4477385"/>
          </a:xfrm>
          <a:prstGeom prst="rect">
            <a:avLst/>
          </a:prstGeom>
          <a:noFill/>
          <a:ln w="9525">
            <a:noFill/>
          </a:ln>
        </p:spPr>
        <p:txBody>
          <a:bodyPr wrap="square">
            <a:spAutoFit/>
          </a:bodyPr>
          <a:lstStyle/>
          <a:p>
            <a:pPr indent="508000" fontAlgn="auto">
              <a:lnSpc>
                <a:spcPct val="150000"/>
              </a:lnSpc>
              <a:spcBef>
                <a:spcPts val="300"/>
              </a:spcBef>
              <a:spcAft>
                <a:spcPts val="300"/>
              </a:spcAft>
              <a:buNone/>
              <a:extLst>
                <a:ext uri="{35155182-B16C-46BC-9424-99874614C6A1}">
                  <wpsdc:indentchars xmlns:wpsdc="http://www.wps.cn/officeDocument/2017/drawingmlCustomData" val="200" checksum="282533468"/>
                </a:ext>
              </a:extLst>
            </a:pPr>
            <a:r>
              <a:rPr lang="en-US" altLang="zh-CN" sz="2000" b="1" dirty="0" smtClean="0">
                <a:solidFill>
                  <a:srgbClr val="00B050"/>
                </a:solidFill>
                <a:latin typeface="楷体" panose="02010609060101010101" charset="-122"/>
                <a:ea typeface="楷体" panose="02010609060101010101" charset="-122"/>
                <a:cs typeface="楷体" panose="02010609060101010101" charset="-122"/>
                <a:sym typeface="+mn-ea"/>
              </a:rPr>
              <a:t>3.</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评审</a:t>
            </a:r>
            <a:r>
              <a:rPr lang="zh-CN" altLang="en-US" sz="2000" b="1" dirty="0">
                <a:solidFill>
                  <a:srgbClr val="00B050"/>
                </a:solidFill>
                <a:latin typeface="楷体" panose="02010609060101010101" charset="-122"/>
                <a:ea typeface="楷体" panose="02010609060101010101" charset="-122"/>
                <a:cs typeface="楷体" panose="02010609060101010101" charset="-122"/>
                <a:sym typeface="+mn-ea"/>
              </a:rPr>
              <a:t>备案的权限划分</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nSpc>
                <a:spcPct val="150000"/>
              </a:lnSpc>
              <a:spcBef>
                <a:spcPts val="300"/>
              </a:spcBef>
              <a:spcAft>
                <a:spcPts val="300"/>
              </a:spcAft>
            </a:pP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自然资源部负责本级已颁发</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勘查或采矿许可证的矿产资源储量评审备案工作，其他由省级自然资源主管部门负责。涉及建设项目压覆重要矿产的，</a:t>
            </a:r>
            <a:r>
              <a:rPr lang="zh-CN" altLang="en-US" sz="1600" b="1" dirty="0">
                <a:latin typeface="楷体" panose="02010609060101010101" charset="-122"/>
                <a:ea typeface="楷体" panose="02010609060101010101" charset="-122"/>
                <a:cs typeface="楷体" panose="02010609060101010101" charset="-122"/>
                <a:sym typeface="+mn-ea"/>
              </a:rPr>
              <a:t>由</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省级自然资源主管部门负责评审备案，</a:t>
            </a:r>
            <a:r>
              <a:rPr lang="zh-CN" altLang="en-US" sz="1600" b="1" dirty="0">
                <a:solidFill>
                  <a:srgbClr val="0000FF"/>
                </a:solidFill>
                <a:latin typeface="楷体" panose="02010609060101010101" charset="-122"/>
                <a:ea typeface="楷体" panose="02010609060101010101" charset="-122"/>
                <a:cs typeface="楷体" panose="02010609060101010101" charset="-122"/>
                <a:sym typeface="+mn-ea"/>
              </a:rPr>
              <a:t>石油、天然气、页岩气、天然气水合物</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和放射性矿产资源除外。（</a:t>
            </a:r>
            <a:r>
              <a:rPr lang="en-US" altLang="zh-CN" sz="16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号文第四条</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600" b="1" dirty="0">
              <a:solidFill>
                <a:srgbClr val="0000FF"/>
              </a:solidFill>
              <a:latin typeface="楷体" panose="02010609060101010101" charset="-122"/>
              <a:ea typeface="楷体" panose="02010609060101010101" charset="-122"/>
              <a:cs typeface="楷体" panose="02010609060101010101" charset="-122"/>
              <a:sym typeface="+mn-ea"/>
            </a:endParaRPr>
          </a:p>
          <a:p>
            <a:pPr indent="457200">
              <a:lnSpc>
                <a:spcPct val="150000"/>
              </a:lnSpc>
              <a:spcBef>
                <a:spcPts val="300"/>
              </a:spcBef>
              <a:spcAft>
                <a:spcPts val="300"/>
              </a:spcAft>
            </a:pPr>
            <a:r>
              <a:rPr lang="zh-CN" altLang="en-US" sz="1600" b="1" dirty="0" smtClean="0">
                <a:solidFill>
                  <a:srgbClr val="FF0000"/>
                </a:solidFill>
                <a:latin typeface="楷体" panose="02010609060101010101" charset="-122"/>
                <a:ea typeface="楷体" panose="02010609060101010101" charset="-122"/>
                <a:cs typeface="楷体" panose="02010609060101010101" charset="-122"/>
                <a:sym typeface="+mn-ea"/>
              </a:rPr>
              <a:t>自然资源</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部负责本级已颁发</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矿业权证的矿产资源储量评审备案工作，其他由省级自然资源主管部门负责。涉及建设项目压覆重要矿产的，由省级自然资源主管部门负责评审备案，</a:t>
            </a:r>
            <a:r>
              <a:rPr lang="zh-CN" altLang="en-US" sz="1600" b="1" dirty="0">
                <a:solidFill>
                  <a:srgbClr val="0000FF"/>
                </a:solidFill>
                <a:latin typeface="楷体" panose="02010609060101010101" charset="-122"/>
                <a:ea typeface="楷体" panose="02010609060101010101" charset="-122"/>
                <a:cs typeface="楷体" panose="02010609060101010101" charset="-122"/>
                <a:sym typeface="+mn-ea"/>
              </a:rPr>
              <a:t>油气</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和放射性矿产资源除外。（</a:t>
            </a:r>
            <a:r>
              <a:rPr lang="en-US" altLang="zh-CN" sz="1600" b="1" dirty="0" smtClean="0">
                <a:solidFill>
                  <a:srgbClr val="FF0000"/>
                </a:solidFill>
                <a:latin typeface="楷体" panose="02010609060101010101" charset="-122"/>
                <a:ea typeface="楷体" panose="02010609060101010101" charset="-122"/>
                <a:cs typeface="楷体" panose="02010609060101010101" charset="-122"/>
                <a:sym typeface="+mn-ea"/>
              </a:rPr>
              <a:t>7</a:t>
            </a:r>
            <a:r>
              <a:rPr lang="zh-CN" altLang="en-US" sz="1600" b="1" dirty="0" smtClean="0">
                <a:solidFill>
                  <a:srgbClr val="FF0000"/>
                </a:solidFill>
                <a:latin typeface="楷体" panose="02010609060101010101" charset="-122"/>
                <a:ea typeface="楷体" panose="02010609060101010101" charset="-122"/>
                <a:cs typeface="楷体" panose="02010609060101010101" charset="-122"/>
                <a:sym typeface="+mn-ea"/>
              </a:rPr>
              <a:t>号文第十一条</a:t>
            </a:r>
            <a:r>
              <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6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nSpc>
                <a:spcPct val="150000"/>
              </a:lnSpc>
              <a:spcBef>
                <a:spcPts val="300"/>
              </a:spcBef>
              <a:spcAft>
                <a:spcPts val="300"/>
              </a:spcAft>
            </a:pP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自然资源厅</a:t>
            </a:r>
            <a:r>
              <a:rPr lang="en-US" altLang="zh-CN" sz="1600" b="1" dirty="0">
                <a:solidFill>
                  <a:srgbClr val="000000"/>
                </a:solidFill>
                <a:latin typeface="楷体" panose="02010609060101010101" charset="-122"/>
                <a:ea typeface="楷体" panose="02010609060101010101" charset="-122"/>
                <a:cs typeface="楷体" panose="02010609060101010101" charset="-122"/>
                <a:sym typeface="+mn-ea"/>
              </a:rPr>
              <a:t>2020</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年《关于规范矿产资源储量评审备案工作的通知》</a:t>
            </a:r>
            <a:r>
              <a:rPr lang="en-US" altLang="zh-CN" sz="1600" b="1" dirty="0">
                <a:solidFill>
                  <a:srgbClr val="FF0000"/>
                </a:solidFill>
                <a:latin typeface="楷体" panose="02010609060101010101" charset="-122"/>
                <a:ea typeface="楷体" panose="02010609060101010101" charset="-122"/>
                <a:cs typeface="楷体" panose="02010609060101010101" charset="-122"/>
                <a:sym typeface="+mn-ea"/>
              </a:rPr>
              <a:t>（自然资规</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〔20</a:t>
            </a:r>
            <a:r>
              <a:rPr lang="en-US" altLang="zh-CN" sz="1600" b="1" dirty="0">
                <a:solidFill>
                  <a:srgbClr val="FF0000"/>
                </a:solidFill>
                <a:latin typeface="楷体" panose="02010609060101010101" charset="-122"/>
                <a:ea typeface="楷体" panose="02010609060101010101" charset="-122"/>
                <a:cs typeface="楷体" panose="02010609060101010101" charset="-122"/>
                <a:sym typeface="+mn-ea"/>
              </a:rPr>
              <a:t>20</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600" b="1" dirty="0">
                <a:solidFill>
                  <a:srgbClr val="FF0000"/>
                </a:solidFill>
                <a:latin typeface="楷体" panose="02010609060101010101" charset="-122"/>
                <a:ea typeface="楷体" panose="02010609060101010101" charset="-122"/>
                <a:cs typeface="楷体" panose="02010609060101010101" charset="-122"/>
                <a:sym typeface="+mn-ea"/>
              </a:rPr>
              <a:t>2</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号）</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中对评审备案权限进行了明确，</a:t>
            </a:r>
            <a:r>
              <a:rPr lang="en-US" altLang="zh-CN" sz="16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矿产资源储量评审备案工作按照矿业权出让、登记权限负责</a:t>
            </a:r>
            <a:r>
              <a:rPr lang="en-US" altLang="zh-CN" sz="16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，即</a:t>
            </a:r>
            <a:r>
              <a:rPr lang="en-US" altLang="zh-CN" sz="16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谁发证、谁备案</a:t>
            </a:r>
            <a:r>
              <a:rPr lang="en-US" altLang="zh-CN" sz="16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6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4" name="标题 3"/>
          <p:cNvSpPr>
            <a:spLocks noGrp="1"/>
          </p:cNvSpPr>
          <p:nvPr>
            <p:ph type="title"/>
          </p:nvPr>
        </p:nvSpPr>
        <p:spPr/>
        <p:txBody>
          <a:bodyPr/>
          <a:p>
            <a:r>
              <a:rPr lang="zh-CN" altLang="en-US">
                <a:sym typeface="+mn-ea"/>
              </a:rPr>
              <a:t>（二）评审备案的范围、职责与权限划分</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241300" y="848360"/>
            <a:ext cx="8703310" cy="906780"/>
          </a:xfrm>
          <a:prstGeom prst="rect">
            <a:avLst/>
          </a:prstGeom>
          <a:noFill/>
          <a:ln w="9525">
            <a:noFill/>
          </a:ln>
        </p:spPr>
        <p:txBody>
          <a:bodyPr wrap="square">
            <a:spAutoFit/>
          </a:bodyPr>
          <a:lstStyle/>
          <a:p>
            <a:pPr indent="0" algn="ctr" fontAlgn="auto">
              <a:lnSpc>
                <a:spcPct val="150000"/>
              </a:lnSpc>
              <a:spcBef>
                <a:spcPts val="300"/>
              </a:spcBef>
              <a:spcAft>
                <a:spcPts val="300"/>
              </a:spcAft>
              <a:buNone/>
            </a:pPr>
            <a:r>
              <a:rPr lang="zh-CN" altLang="en-US" sz="1600" b="1" dirty="0" smtClean="0">
                <a:solidFill>
                  <a:srgbClr val="0000FF"/>
                </a:solidFill>
                <a:latin typeface="楷体" panose="02010609060101010101" charset="-122"/>
                <a:ea typeface="楷体" panose="02010609060101010101" charset="-122"/>
                <a:cs typeface="楷体" panose="02010609060101010101" charset="-122"/>
                <a:sym typeface="+mn-ea"/>
              </a:rPr>
              <a:t>对“</a:t>
            </a:r>
            <a:r>
              <a:rPr lang="zh-CN" altLang="en-US" sz="1600" b="1" dirty="0" smtClean="0">
                <a:solidFill>
                  <a:srgbClr val="FF0000"/>
                </a:solidFill>
                <a:latin typeface="楷体" panose="02010609060101010101" charset="-122"/>
                <a:ea typeface="楷体" panose="02010609060101010101" charset="-122"/>
                <a:cs typeface="楷体" panose="02010609060101010101" charset="-122"/>
                <a:sym typeface="+mn-ea"/>
              </a:rPr>
              <a:t>自然资源厅</a:t>
            </a:r>
            <a:r>
              <a:rPr lang="zh-CN" altLang="en-US" sz="1600" b="1" dirty="0">
                <a:solidFill>
                  <a:srgbClr val="FF0000"/>
                </a:solidFill>
                <a:latin typeface="楷体" panose="02010609060101010101" charset="-122"/>
                <a:ea typeface="楷体" panose="02010609060101010101" charset="-122"/>
                <a:cs typeface="楷体" panose="02010609060101010101" charset="-122"/>
                <a:sym typeface="+mn-ea"/>
              </a:rPr>
              <a:t>负责本级已颁发</a:t>
            </a:r>
            <a:r>
              <a:rPr lang="zh-CN" altLang="en-US" sz="1600" b="1" dirty="0">
                <a:solidFill>
                  <a:srgbClr val="000000"/>
                </a:solidFill>
                <a:latin typeface="楷体" panose="02010609060101010101" charset="-122"/>
                <a:ea typeface="楷体" panose="02010609060101010101" charset="-122"/>
                <a:cs typeface="楷体" panose="02010609060101010101" charset="-122"/>
                <a:sym typeface="+mn-ea"/>
              </a:rPr>
              <a:t>勘查或采矿许可证的矿产资源储量评审备案工作</a:t>
            </a:r>
            <a:r>
              <a:rPr lang="zh-CN" altLang="en-US" sz="1600" b="1" dirty="0" smtClean="0">
                <a:solidFill>
                  <a:srgbClr val="0000FF"/>
                </a:solidFill>
                <a:latin typeface="楷体" panose="02010609060101010101" charset="-122"/>
                <a:ea typeface="楷体" panose="02010609060101010101" charset="-122"/>
                <a:cs typeface="楷体" panose="02010609060101010101" charset="-122"/>
                <a:sym typeface="+mn-ea"/>
              </a:rPr>
              <a:t>”</a:t>
            </a:r>
            <a:r>
              <a:rPr lang="zh-CN" altLang="en-US" sz="1600" b="1" dirty="0">
                <a:solidFill>
                  <a:srgbClr val="0000FF"/>
                </a:solidFill>
                <a:latin typeface="楷体" panose="02010609060101010101" charset="-122"/>
                <a:ea typeface="楷体" panose="02010609060101010101" charset="-122"/>
                <a:cs typeface="楷体" panose="02010609060101010101" charset="-122"/>
                <a:sym typeface="+mn-ea"/>
              </a:rPr>
              <a:t>的说明</a:t>
            </a:r>
            <a:r>
              <a:rPr lang="zh-CN" altLang="en-US" sz="1600" b="1" dirty="0" smtClean="0">
                <a:solidFill>
                  <a:srgbClr val="0000FF"/>
                </a:solidFill>
                <a:latin typeface="楷体" panose="02010609060101010101" charset="-122"/>
                <a:ea typeface="楷体" panose="02010609060101010101" charset="-122"/>
                <a:cs typeface="楷体" panose="02010609060101010101" charset="-122"/>
                <a:sym typeface="+mn-ea"/>
              </a:rPr>
              <a:t>：</a:t>
            </a:r>
            <a:endParaRPr lang="en-US" altLang="zh-CN" sz="1600" b="1" dirty="0" smtClean="0">
              <a:solidFill>
                <a:srgbClr val="0000FF"/>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extLst>
                <a:ext uri="{35155182-B16C-46BC-9424-99874614C6A1}">
                  <wpsdc:indentchars xmlns:wpsdc="http://www.wps.cn/officeDocument/2017/drawingmlCustomData" val="200" checksum="1740828767"/>
                </a:ext>
              </a:extLst>
            </a:pPr>
            <a:endParaRPr lang="en-US" altLang="zh-CN" sz="16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dirty="0"/>
          </a:p>
        </p:txBody>
      </p:sp>
      <p:sp>
        <p:nvSpPr>
          <p:cNvPr id="3" name="标题 2"/>
          <p:cNvSpPr>
            <a:spLocks noGrp="1"/>
          </p:cNvSpPr>
          <p:nvPr>
            <p:ph type="title"/>
          </p:nvPr>
        </p:nvSpPr>
        <p:spPr/>
        <p:txBody>
          <a:bodyPr/>
          <a:p>
            <a:r>
              <a:rPr lang="zh-CN" altLang="en-US">
                <a:sym typeface="+mn-ea"/>
              </a:rPr>
              <a:t>（二）评审备案的范围、职责与权限划分</a:t>
            </a:r>
            <a:endParaRPr lang="zh-CN" altLang="en-US"/>
          </a:p>
        </p:txBody>
      </p:sp>
      <p:sp>
        <p:nvSpPr>
          <p:cNvPr id="6" name="矩形 5"/>
          <p:cNvSpPr/>
          <p:nvPr/>
        </p:nvSpPr>
        <p:spPr>
          <a:xfrm>
            <a:off x="1044575" y="2583180"/>
            <a:ext cx="1450340" cy="774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厅发证</a:t>
            </a:r>
            <a:endParaRPr lang="zh-CN" altLang="en-US"/>
          </a:p>
          <a:p>
            <a:pPr algn="ctr"/>
            <a:r>
              <a:rPr lang="zh-CN" altLang="en-US"/>
              <a:t>（采矿权已下放）</a:t>
            </a:r>
            <a:endParaRPr lang="zh-CN" altLang="en-US"/>
          </a:p>
          <a:p>
            <a:pPr algn="ctr"/>
            <a:r>
              <a:rPr lang="zh-CN" altLang="en-US"/>
              <a:t>的勘查许可证</a:t>
            </a:r>
            <a:endParaRPr lang="zh-CN" altLang="en-US"/>
          </a:p>
        </p:txBody>
      </p:sp>
      <p:sp>
        <p:nvSpPr>
          <p:cNvPr id="15" name="圆柱形 14"/>
          <p:cNvSpPr/>
          <p:nvPr/>
        </p:nvSpPr>
        <p:spPr>
          <a:xfrm>
            <a:off x="3685540" y="1930400"/>
            <a:ext cx="692150" cy="815975"/>
          </a:xfrm>
          <a:prstGeom prst="ca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自然资源厅</a:t>
            </a:r>
            <a:endParaRPr lang="zh-CN" altLang="en-US" b="1">
              <a:solidFill>
                <a:schemeClr val="tx1"/>
              </a:solidFill>
            </a:endParaRPr>
          </a:p>
        </p:txBody>
      </p:sp>
      <p:sp>
        <p:nvSpPr>
          <p:cNvPr id="16" name="圆柱形 15"/>
          <p:cNvSpPr/>
          <p:nvPr/>
        </p:nvSpPr>
        <p:spPr>
          <a:xfrm>
            <a:off x="3685540" y="3161665"/>
            <a:ext cx="692150" cy="833120"/>
          </a:xfrm>
          <a:prstGeom prst="ca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地州主管部门</a:t>
            </a:r>
            <a:endParaRPr lang="zh-CN" altLang="en-US" b="1">
              <a:solidFill>
                <a:schemeClr val="tx1"/>
              </a:solidFill>
            </a:endParaRPr>
          </a:p>
        </p:txBody>
      </p:sp>
      <p:sp>
        <p:nvSpPr>
          <p:cNvPr id="18" name="文本框 17"/>
          <p:cNvSpPr txBox="1"/>
          <p:nvPr/>
        </p:nvSpPr>
        <p:spPr>
          <a:xfrm>
            <a:off x="4372610" y="2209165"/>
            <a:ext cx="280670" cy="370840"/>
          </a:xfrm>
          <a:prstGeom prst="rect">
            <a:avLst/>
          </a:prstGeom>
          <a:noFill/>
        </p:spPr>
        <p:txBody>
          <a:bodyPr wrap="none" rtlCol="0">
            <a:spAutoFit/>
          </a:bodyPr>
          <a:p>
            <a:pPr>
              <a:lnSpc>
                <a:spcPct val="130000"/>
              </a:lnSpc>
            </a:pPr>
            <a:r>
              <a:rPr lang="zh-CN" altLang="en-US" sz="1400" b="1" dirty="0" smtClean="0">
                <a:solidFill>
                  <a:srgbClr val="00B050"/>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b="1" dirty="0" smtClean="0">
              <a:solidFill>
                <a:srgbClr val="00B050"/>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p:nvPr/>
        </p:nvSpPr>
        <p:spPr>
          <a:xfrm>
            <a:off x="4381500" y="3392805"/>
            <a:ext cx="318135" cy="370840"/>
          </a:xfrm>
          <a:prstGeom prst="rect">
            <a:avLst/>
          </a:prstGeom>
          <a:noFill/>
        </p:spPr>
        <p:txBody>
          <a:bodyPr wrap="none" rtlCol="0">
            <a:spAutoFit/>
          </a:bodyPr>
          <a:p>
            <a:pPr>
              <a:lnSpc>
                <a:spcPct val="130000"/>
              </a:lnSpc>
            </a:pPr>
            <a:r>
              <a:rPr lang="zh-CN" altLang="en-US" sz="14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0" name="直接箭头连接符 19"/>
          <p:cNvCxnSpPr/>
          <p:nvPr/>
        </p:nvCxnSpPr>
        <p:spPr>
          <a:xfrm>
            <a:off x="4653280" y="2460625"/>
            <a:ext cx="929005" cy="3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653280" y="2190115"/>
            <a:ext cx="868680" cy="270510"/>
          </a:xfrm>
          <a:prstGeom prst="rect">
            <a:avLst/>
          </a:prstGeom>
          <a:noFill/>
        </p:spPr>
        <p:txBody>
          <a:bodyPr wrap="none" rtlCol="0">
            <a:spAutoFit/>
          </a:bodyPr>
          <a:p>
            <a:pPr>
              <a:lnSpc>
                <a:spcPct val="130000"/>
              </a:lnSpc>
            </a:pPr>
            <a:r>
              <a:rPr lang="zh-CN" altLang="en-US" sz="900" dirty="0" smtClean="0">
                <a:latin typeface="Arial" panose="020B0604020202020204" pitchFamily="34" charset="0"/>
                <a:ea typeface="微软雅黑" panose="020B0503020204020204" pitchFamily="34" charset="-122"/>
              </a:rPr>
              <a:t>申请转采矿权</a:t>
            </a:r>
            <a:endParaRPr lang="zh-CN" altLang="en-US" sz="900" dirty="0" smtClean="0">
              <a:latin typeface="Arial" panose="020B0604020202020204" pitchFamily="34" charset="0"/>
              <a:ea typeface="微软雅黑" panose="020B0503020204020204" pitchFamily="34" charset="-122"/>
            </a:endParaRPr>
          </a:p>
        </p:txBody>
      </p:sp>
      <p:sp>
        <p:nvSpPr>
          <p:cNvPr id="22" name="圆柱形 21"/>
          <p:cNvSpPr/>
          <p:nvPr/>
        </p:nvSpPr>
        <p:spPr>
          <a:xfrm>
            <a:off x="5582285" y="1930400"/>
            <a:ext cx="692150" cy="833120"/>
          </a:xfrm>
          <a:prstGeom prst="ca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地州主管部门</a:t>
            </a:r>
            <a:endParaRPr lang="zh-CN" altLang="en-US" b="1">
              <a:solidFill>
                <a:schemeClr val="tx1"/>
              </a:solidFill>
            </a:endParaRPr>
          </a:p>
        </p:txBody>
      </p:sp>
      <p:cxnSp>
        <p:nvCxnSpPr>
          <p:cNvPr id="23" name="直接箭头连接符 22"/>
          <p:cNvCxnSpPr/>
          <p:nvPr/>
        </p:nvCxnSpPr>
        <p:spPr>
          <a:xfrm>
            <a:off x="6264910" y="2463165"/>
            <a:ext cx="929005" cy="3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264910" y="2192655"/>
            <a:ext cx="868680" cy="270510"/>
          </a:xfrm>
          <a:prstGeom prst="rect">
            <a:avLst/>
          </a:prstGeom>
          <a:noFill/>
        </p:spPr>
        <p:txBody>
          <a:bodyPr wrap="none" rtlCol="0">
            <a:spAutoFit/>
          </a:bodyPr>
          <a:p>
            <a:pPr>
              <a:lnSpc>
                <a:spcPct val="130000"/>
              </a:lnSpc>
            </a:pPr>
            <a:r>
              <a:rPr lang="zh-CN" altLang="en-US" sz="900" dirty="0" smtClean="0">
                <a:latin typeface="Arial" panose="020B0604020202020204" pitchFamily="34" charset="0"/>
                <a:ea typeface="微软雅黑" panose="020B0503020204020204" pitchFamily="34" charset="-122"/>
              </a:rPr>
              <a:t>申请评审备案</a:t>
            </a:r>
            <a:endParaRPr lang="zh-CN" altLang="en-US" sz="900" dirty="0" smtClean="0">
              <a:latin typeface="Arial" panose="020B0604020202020204" pitchFamily="34" charset="0"/>
              <a:ea typeface="微软雅黑" panose="020B0503020204020204" pitchFamily="34" charset="-122"/>
            </a:endParaRPr>
          </a:p>
        </p:txBody>
      </p:sp>
      <p:sp>
        <p:nvSpPr>
          <p:cNvPr id="25" name="圆柱形 24"/>
          <p:cNvSpPr/>
          <p:nvPr/>
        </p:nvSpPr>
        <p:spPr>
          <a:xfrm>
            <a:off x="7193915" y="1930400"/>
            <a:ext cx="692150" cy="833120"/>
          </a:xfrm>
          <a:prstGeom prst="ca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地州主管部门</a:t>
            </a:r>
            <a:endParaRPr lang="zh-CN" altLang="en-US" b="1">
              <a:solidFill>
                <a:schemeClr val="tx1"/>
              </a:solidFill>
            </a:endParaRPr>
          </a:p>
        </p:txBody>
      </p:sp>
      <p:cxnSp>
        <p:nvCxnSpPr>
          <p:cNvPr id="34" name="直接箭头连接符 33"/>
          <p:cNvCxnSpPr/>
          <p:nvPr/>
        </p:nvCxnSpPr>
        <p:spPr>
          <a:xfrm flipV="1">
            <a:off x="2494915" y="2035175"/>
            <a:ext cx="1165225" cy="935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2494915" y="2969895"/>
            <a:ext cx="1156335" cy="840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2494915" y="2745105"/>
            <a:ext cx="1554480" cy="450215"/>
          </a:xfrm>
          <a:prstGeom prst="rect">
            <a:avLst/>
          </a:prstGeom>
          <a:noFill/>
        </p:spPr>
        <p:txBody>
          <a:bodyPr wrap="none" rtlCol="0">
            <a:spAutoFit/>
          </a:bodyPr>
          <a:p>
            <a:pPr algn="ctr">
              <a:lnSpc>
                <a:spcPct val="130000"/>
              </a:lnSpc>
            </a:pPr>
            <a:r>
              <a:rPr lang="zh-CN" altLang="en-US" sz="900" b="1" dirty="0" smtClean="0">
                <a:latin typeface="Arial" panose="020B0604020202020204" pitchFamily="34" charset="0"/>
                <a:ea typeface="微软雅黑" panose="020B0503020204020204" pitchFamily="34" charset="-122"/>
              </a:rPr>
              <a:t>申请评审备案</a:t>
            </a:r>
            <a:endParaRPr lang="zh-CN" altLang="en-US" sz="900" b="1" dirty="0" smtClean="0">
              <a:latin typeface="Arial" panose="020B0604020202020204" pitchFamily="34" charset="0"/>
              <a:ea typeface="微软雅黑" panose="020B0503020204020204" pitchFamily="34" charset="-122"/>
            </a:endParaRPr>
          </a:p>
          <a:p>
            <a:pPr algn="ctr">
              <a:lnSpc>
                <a:spcPct val="130000"/>
              </a:lnSpc>
            </a:pPr>
            <a:r>
              <a:rPr lang="zh-CN" altLang="en-US" sz="900" b="1" dirty="0" smtClean="0">
                <a:latin typeface="Arial" panose="020B0604020202020204" pitchFamily="34" charset="0"/>
                <a:ea typeface="微软雅黑" panose="020B0503020204020204" pitchFamily="34" charset="-122"/>
              </a:rPr>
              <a:t>（探矿权转采矿权的报告）</a:t>
            </a:r>
            <a:endParaRPr lang="zh-CN" altLang="en-US" sz="900" b="1" dirty="0" smtClean="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919480"/>
            <a:ext cx="7452995" cy="2753360"/>
          </a:xfrm>
          <a:prstGeom prst="rect">
            <a:avLst/>
          </a:prstGeom>
          <a:noFill/>
          <a:ln w="9525">
            <a:noFill/>
          </a:ln>
        </p:spPr>
        <p:txBody>
          <a:bodyPr wrap="square">
            <a:spAutoFit/>
          </a:bodyPr>
          <a:lstStyle/>
          <a:p>
            <a:pPr indent="508000" algn="l" fontAlgn="auto">
              <a:lnSpc>
                <a:spcPct val="150000"/>
              </a:lnSpc>
              <a:spcBef>
                <a:spcPts val="300"/>
              </a:spcBef>
              <a:spcAft>
                <a:spcPts val="300"/>
              </a:spcAft>
              <a:buClrTx/>
              <a:buSzTx/>
              <a:buFontTx/>
              <a:buNone/>
              <a:extLst>
                <a:ext uri="{35155182-B16C-46BC-9424-99874614C6A1}">
                  <wpsdc:indentchars xmlns:wpsdc="http://www.wps.cn/officeDocument/2017/drawingmlCustomData" val="200" checksum="282533468"/>
                </a:ext>
              </a:extLst>
            </a:pPr>
            <a:r>
              <a:rPr lang="en-US" altLang="zh-CN" sz="2000" b="1" dirty="0" smtClean="0">
                <a:solidFill>
                  <a:srgbClr val="00B050"/>
                </a:solidFill>
                <a:latin typeface="楷体" panose="02010609060101010101" charset="-122"/>
                <a:ea typeface="楷体" panose="02010609060101010101" charset="-122"/>
                <a:cs typeface="楷体" panose="02010609060101010101" charset="-122"/>
                <a:sym typeface="+mn-ea"/>
              </a:rPr>
              <a:t>1.工作流程</a:t>
            </a:r>
            <a:endParaRPr lang="en-US" altLang="zh-CN"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558800" fontAlgn="auto">
              <a:lnSpc>
                <a:spcPct val="150000"/>
              </a:lnSpc>
              <a:spcBef>
                <a:spcPts val="300"/>
              </a:spcBef>
              <a:spcAft>
                <a:spcPts val="300"/>
              </a:spcAft>
              <a:buNone/>
              <a:extLst>
                <a:ext uri="{35155182-B16C-46BC-9424-99874614C6A1}">
                  <wpsdc:indentchars xmlns:wpsdc="http://www.wps.cn/officeDocument/2017/drawingmlCustomData" val="200" checksum="1956455923"/>
                </a:ext>
              </a:extLst>
            </a:pPr>
            <a:r>
              <a:rPr lang="zh-CN" altLang="en-US" sz="2200" b="1" dirty="0">
                <a:solidFill>
                  <a:srgbClr val="FF0000"/>
                </a:solidFill>
                <a:latin typeface="楷体" panose="02010609060101010101" charset="-122"/>
                <a:ea typeface="楷体" panose="02010609060101010101" charset="-122"/>
                <a:cs typeface="楷体" panose="02010609060101010101" charset="-122"/>
                <a:sym typeface="+mn-ea"/>
              </a:rPr>
              <a:t>取消矿产资源储量登记事项。</a:t>
            </a:r>
            <a:r>
              <a:rPr lang="zh-CN" altLang="en-US" sz="2200" b="1" dirty="0">
                <a:solidFill>
                  <a:srgbClr val="000000"/>
                </a:solidFill>
                <a:latin typeface="楷体" panose="02010609060101010101" charset="-122"/>
                <a:ea typeface="楷体" panose="02010609060101010101" charset="-122"/>
                <a:cs typeface="楷体" panose="02010609060101010101" charset="-122"/>
                <a:sym typeface="+mn-ea"/>
              </a:rPr>
              <a:t>简化归并评审备案和登记事项，缩减办理环节和要件，提高行政效率。矿产资源储量登记书内容纳入评审备案管理，不再作为矿业权登记要件，将评审备案结果作为统计的依据。</a:t>
            </a:r>
            <a:r>
              <a:rPr lang="zh-CN" altLang="en-US" sz="22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200" b="1" dirty="0" smtClean="0">
                <a:solidFill>
                  <a:srgbClr val="FF0000"/>
                </a:solidFill>
                <a:latin typeface="楷体" panose="02010609060101010101" charset="-122"/>
                <a:ea typeface="楷体" panose="02010609060101010101" charset="-122"/>
                <a:cs typeface="楷体" panose="02010609060101010101" charset="-122"/>
                <a:sym typeface="+mn-ea"/>
              </a:rPr>
              <a:t>7</a:t>
            </a:r>
            <a:r>
              <a:rPr lang="zh-CN" altLang="en-US" sz="2200" b="1" dirty="0" smtClean="0">
                <a:solidFill>
                  <a:srgbClr val="FF0000"/>
                </a:solidFill>
                <a:latin typeface="楷体" panose="02010609060101010101" charset="-122"/>
                <a:ea typeface="楷体" panose="02010609060101010101" charset="-122"/>
                <a:cs typeface="楷体" panose="02010609060101010101" charset="-122"/>
                <a:sym typeface="+mn-ea"/>
              </a:rPr>
              <a:t>号文第九条</a:t>
            </a:r>
            <a:r>
              <a:rPr lang="zh-CN" altLang="en-US" sz="22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2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6" name="灯片编号占位符 5"/>
          <p:cNvSpPr>
            <a:spLocks noGrp="1"/>
          </p:cNvSpPr>
          <p:nvPr>
            <p:ph type="sldNum" sz="quarter" idx="12"/>
          </p:nvPr>
        </p:nvSpPr>
        <p:spPr>
          <a:xfrm>
            <a:off x="6457950" y="4814891"/>
            <a:ext cx="2057400" cy="273844"/>
          </a:xfrm>
        </p:spPr>
        <p:txBody>
          <a:bodyPr/>
          <a:lstStyle/>
          <a:p>
            <a:r>
              <a:rPr lang="en-US" dirty="0" smtClean="0"/>
              <a:t>17</a:t>
            </a:r>
            <a:endParaRPr lang="en-US" dirty="0"/>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p>
            <a:r>
              <a:rPr lang="zh-CN" altLang="en-US">
                <a:sym typeface="+mn-ea"/>
              </a:rPr>
              <a:t>（三）评审备案工作流程与时限要求</a:t>
            </a: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11" name="文本框 10"/>
          <p:cNvSpPr txBox="1"/>
          <p:nvPr/>
        </p:nvSpPr>
        <p:spPr>
          <a:xfrm>
            <a:off x="507835" y="1713347"/>
            <a:ext cx="940567" cy="450850"/>
          </a:xfrm>
          <a:prstGeom prst="rect">
            <a:avLst/>
          </a:prstGeom>
          <a:noFill/>
        </p:spPr>
        <p:txBody>
          <a:bodyPr wrap="square" rtlCol="0">
            <a:spAutoFit/>
          </a:bodyPr>
          <a:lstStyle/>
          <a:p>
            <a:pPr>
              <a:lnSpc>
                <a:spcPct val="130000"/>
              </a:lnSpc>
            </a:pPr>
            <a:r>
              <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rPr>
              <a:t>改革前</a:t>
            </a:r>
            <a:endParaRPr lang="zh-CN" altLang="en-US" sz="1800" b="1" dirty="0">
              <a:solidFill>
                <a:srgbClr val="0000FF"/>
              </a:solidFill>
              <a:latin typeface="楷体" panose="02010609060101010101" charset="-122"/>
              <a:ea typeface="楷体" panose="02010609060101010101" charset="-122"/>
              <a:cs typeface="楷体" panose="02010609060101010101" charset="-122"/>
              <a:sym typeface="+mn-ea"/>
            </a:endParaRPr>
          </a:p>
        </p:txBody>
      </p:sp>
      <p:pic>
        <p:nvPicPr>
          <p:cNvPr id="4" name="图片 3"/>
          <p:cNvPicPr>
            <a:picLocks noChangeAspect="1"/>
          </p:cNvPicPr>
          <p:nvPr/>
        </p:nvPicPr>
        <p:blipFill>
          <a:blip r:embed="rId1"/>
          <a:stretch>
            <a:fillRect/>
          </a:stretch>
        </p:blipFill>
        <p:spPr>
          <a:xfrm>
            <a:off x="2057399" y="213902"/>
            <a:ext cx="5960994" cy="48148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12" name="文本框 11"/>
          <p:cNvSpPr txBox="1"/>
          <p:nvPr/>
        </p:nvSpPr>
        <p:spPr>
          <a:xfrm>
            <a:off x="418868" y="2075693"/>
            <a:ext cx="940567" cy="401328"/>
          </a:xfrm>
          <a:prstGeom prst="rect">
            <a:avLst/>
          </a:prstGeom>
          <a:noFill/>
        </p:spPr>
        <p:txBody>
          <a:bodyPr wrap="square" rtlCol="0">
            <a:spAutoFit/>
          </a:bodyPr>
          <a:lstStyle/>
          <a:p>
            <a:pPr>
              <a:lnSpc>
                <a:spcPct val="130000"/>
              </a:lnSpc>
            </a:pP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改革后</a:t>
            </a:r>
            <a:endParaRPr lang="zh-CN" altLang="en-US" sz="1800" b="1" dirty="0">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3" name="图片 2"/>
          <p:cNvPicPr>
            <a:picLocks noChangeAspect="1"/>
          </p:cNvPicPr>
          <p:nvPr/>
        </p:nvPicPr>
        <p:blipFill>
          <a:blip r:embed="rId1"/>
          <a:stretch>
            <a:fillRect/>
          </a:stretch>
        </p:blipFill>
        <p:spPr>
          <a:xfrm>
            <a:off x="1857789" y="248477"/>
            <a:ext cx="5994124" cy="4655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93917" y="1557539"/>
            <a:ext cx="7452995" cy="2027555"/>
          </a:xfrm>
          <a:prstGeom prst="rect">
            <a:avLst/>
          </a:prstGeom>
          <a:noFill/>
          <a:ln w="9525">
            <a:noFill/>
          </a:ln>
        </p:spPr>
        <p:txBody>
          <a:bodyPr wrap="square">
            <a:spAutoFit/>
          </a:bodyPr>
          <a:lstStyle/>
          <a:p>
            <a:pPr indent="609600" algn="just" fontAlgn="auto">
              <a:lnSpc>
                <a:spcPct val="140000"/>
              </a:lnSpc>
              <a:spcBef>
                <a:spcPts val="300"/>
              </a:spcBef>
              <a:spcAft>
                <a:spcPts val="300"/>
              </a:spcAft>
              <a:buNone/>
            </a:pPr>
            <a:r>
              <a:rPr lang="zh-CN" sz="1800" b="1" dirty="0">
                <a:solidFill>
                  <a:srgbClr val="000000"/>
                </a:solidFill>
                <a:latin typeface="楷体" panose="02010609060101010101" charset="-122"/>
                <a:ea typeface="楷体" panose="02010609060101010101" charset="-122"/>
                <a:cs typeface="楷体" panose="02010609060101010101" charset="-122"/>
                <a:sym typeface="+mn-ea"/>
              </a:rPr>
              <a:t>《自然资源部关于推进矿产资源管理改革若干事项的意见（试行）》（</a:t>
            </a:r>
            <a:r>
              <a:rPr lang="zh-CN" sz="1800" b="1" dirty="0">
                <a:solidFill>
                  <a:srgbClr val="FF0000"/>
                </a:solidFill>
                <a:latin typeface="楷体" panose="02010609060101010101" charset="-122"/>
                <a:ea typeface="楷体" panose="02010609060101010101" charset="-122"/>
                <a:cs typeface="楷体" panose="02010609060101010101" charset="-122"/>
                <a:sym typeface="+mn-ea"/>
              </a:rPr>
              <a:t>自然资规〔2019〕7号</a:t>
            </a:r>
            <a:r>
              <a:rPr 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：涉及</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矿</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产资源储量的</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3</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条</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，确定了储量管理改革的方向和框架，明</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确</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了矿产资源储量评审备案范围和权限，取消了矿产资源储量登记，简化归并了矿产资源储量评审备案和储量登记事项等内容。</a:t>
            </a:r>
            <a:endParaRPr lang="zh-CN" altLang="en-US" sz="1800" b="1" dirty="0">
              <a:solidFill>
                <a:srgbClr val="000000"/>
              </a:solidFill>
              <a:latin typeface="楷体" panose="02010609060101010101" charset="-122"/>
              <a:ea typeface="楷体" panose="02010609060101010101" charset="-122"/>
              <a:cs typeface="+mj-ea"/>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z="1000" b="1" smtClean="0">
                <a:latin typeface="Times New Roman" panose="02020603050405020304" pitchFamily="18" charset="0"/>
                <a:cs typeface="Times New Roman" panose="02020603050405020304" pitchFamily="18" charset="0"/>
              </a:rPr>
            </a:fld>
            <a:endParaRPr lang="zh-CN" altLang="en-US" sz="1000" b="1" smtClean="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p:txBody>
          <a:bodyPr/>
          <a:p>
            <a:r>
              <a:rPr lang="zh-CN" altLang="en-US"/>
              <a:t>自然资源部推进矿产资源储量管理改革出台了</a:t>
            </a:r>
            <a:r>
              <a:rPr lang="en-US" altLang="zh-CN"/>
              <a:t>7</a:t>
            </a:r>
            <a:r>
              <a:rPr lang="zh-CN" altLang="en-US"/>
              <a:t>号文</a:t>
            </a:r>
            <a:endParaRPr lang="zh-CN" altLang="en-US"/>
          </a:p>
        </p:txBody>
      </p:sp>
    </p:spTree>
  </p:cSld>
  <p:clrMapOvr>
    <a:masterClrMapping/>
  </p:clrMapOvr>
  <p:transition advTm="60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D761583-199B-4875-9282-4503906CCD63}" type="slidenum">
              <a:rPr kumimoji="0" lang="zh-CN" altLang="en-US" sz="1000" b="1" i="0" u="none" strike="noStrike" kern="1200" cap="none" spc="0" normalizeH="0" baseline="0" noProof="0" smtClean="0">
                <a:ln>
                  <a:noFill/>
                </a:ln>
                <a:solidFill>
                  <a:srgbClr val="47494B">
                    <a:tint val="75000"/>
                  </a:srgbClr>
                </a:solidFill>
                <a:effectLst/>
                <a:uLnTx/>
                <a:uFillTx/>
                <a:latin typeface="Times New Roman" panose="02020603050405020304" pitchFamily="18" charset="0"/>
                <a:cs typeface="Times New Roman" panose="02020603050405020304" pitchFamily="18" charset="0"/>
              </a:rPr>
            </a:fld>
            <a:endParaRPr kumimoji="0" lang="zh-CN" altLang="en-US" sz="1000" b="1" i="0" u="none" strike="noStrike" kern="1200" cap="none" spc="0" normalizeH="0" baseline="0" noProof="0">
              <a:ln>
                <a:noFill/>
              </a:ln>
              <a:solidFill>
                <a:srgbClr val="47494B">
                  <a:tint val="75000"/>
                </a:srgbClr>
              </a:solidFill>
              <a:effectLst/>
              <a:uLnTx/>
              <a:uFillTx/>
              <a:latin typeface="Times New Roman" panose="02020603050405020304" pitchFamily="18" charset="0"/>
              <a:cs typeface="Times New Roman" panose="02020603050405020304" pitchFamily="18" charset="0"/>
            </a:endParaRPr>
          </a:p>
        </p:txBody>
      </p:sp>
      <p:sp>
        <p:nvSpPr>
          <p:cNvPr id="4" name="文本框 3"/>
          <p:cNvSpPr txBox="1"/>
          <p:nvPr/>
        </p:nvSpPr>
        <p:spPr>
          <a:xfrm>
            <a:off x="418868" y="2075693"/>
            <a:ext cx="940567" cy="401328"/>
          </a:xfrm>
          <a:prstGeom prst="rect">
            <a:avLst/>
          </a:prstGeom>
          <a:noFill/>
        </p:spPr>
        <p:txBody>
          <a:bodyPr wrap="square" rtlCol="0">
            <a:spAutoFit/>
          </a:bodyPr>
          <a:lstStyle/>
          <a:p>
            <a:pPr>
              <a:lnSpc>
                <a:spcPct val="130000"/>
              </a:lnSpc>
            </a:pP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改革后</a:t>
            </a:r>
            <a:endParaRPr lang="zh-CN" altLang="en-US" sz="1800" b="1" dirty="0">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2" name="图片 1"/>
          <p:cNvPicPr>
            <a:picLocks noChangeAspect="1"/>
          </p:cNvPicPr>
          <p:nvPr/>
        </p:nvPicPr>
        <p:blipFill>
          <a:blip r:embed="rId1"/>
          <a:stretch>
            <a:fillRect/>
          </a:stretch>
        </p:blipFill>
        <p:spPr>
          <a:xfrm>
            <a:off x="2859985" y="94839"/>
            <a:ext cx="4723572" cy="4764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16255" y="756285"/>
            <a:ext cx="8152130" cy="3876675"/>
          </a:xfrm>
          <a:prstGeom prst="rect">
            <a:avLst/>
          </a:prstGeom>
          <a:noFill/>
          <a:ln w="9525">
            <a:noFill/>
          </a:ln>
        </p:spPr>
        <p:txBody>
          <a:bodyPr wrap="square">
            <a:spAutoFit/>
          </a:bodyPr>
          <a:lstStyle/>
          <a:p>
            <a:pPr indent="457200" fontAlgn="auto">
              <a:lnSpc>
                <a:spcPct val="150000"/>
              </a:lnSpc>
              <a:spcBef>
                <a:spcPts val="300"/>
              </a:spcBef>
              <a:spcAft>
                <a:spcPts val="300"/>
              </a:spcAft>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2.</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受理时限：</a:t>
            </a:r>
            <a:r>
              <a:rPr lang="en-US" altLang="zh-CN" sz="2000" b="1" dirty="0" smtClean="0">
                <a:solidFill>
                  <a:srgbClr val="00B050"/>
                </a:solidFill>
                <a:latin typeface="楷体" panose="02010609060101010101" charset="-122"/>
                <a:ea typeface="楷体" panose="02010609060101010101" charset="-122"/>
                <a:cs typeface="楷体" panose="02010609060101010101" charset="-122"/>
                <a:sym typeface="+mn-ea"/>
              </a:rPr>
              <a:t>5</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个工作日</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申请</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材料不齐全或不符合规定形式的，自然资源主管部门应当场或者在</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5个工作日</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内一次性告知申请人需要补正的全部内容，</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逾期不告知的，自收到申请材料之日起即为受理</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26号文第五条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3.</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评审备案时限：</a:t>
            </a:r>
            <a:r>
              <a:rPr lang="en-US" altLang="zh-CN" sz="2000" b="1" dirty="0" smtClean="0">
                <a:solidFill>
                  <a:srgbClr val="00B050"/>
                </a:solidFill>
                <a:latin typeface="楷体" panose="02010609060101010101" charset="-122"/>
                <a:ea typeface="楷体" panose="02010609060101010101" charset="-122"/>
                <a:cs typeface="楷体" panose="02010609060101010101" charset="-122"/>
                <a:sym typeface="+mn-ea"/>
              </a:rPr>
              <a:t>60</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个工作日（</a:t>
            </a:r>
            <a:r>
              <a:rPr lang="zh-CN" altLang="en-US" sz="2000" b="1" dirty="0">
                <a:solidFill>
                  <a:srgbClr val="00B050"/>
                </a:solidFill>
                <a:latin typeface="楷体" panose="02010609060101010101" charset="-122"/>
                <a:ea typeface="楷体" panose="02010609060101010101" charset="-122"/>
                <a:cs typeface="楷体" panose="02010609060101010101" charset="-122"/>
                <a:sym typeface="+mn-ea"/>
              </a:rPr>
              <a:t>申请人补正修改：</a:t>
            </a:r>
            <a:r>
              <a:rPr lang="en-US" altLang="zh-CN" sz="2000" b="1" dirty="0">
                <a:solidFill>
                  <a:srgbClr val="00B050"/>
                </a:solidFill>
                <a:latin typeface="楷体" panose="02010609060101010101" charset="-122"/>
                <a:ea typeface="楷体" panose="02010609060101010101" charset="-122"/>
                <a:cs typeface="楷体" panose="02010609060101010101" charset="-122"/>
                <a:sym typeface="+mn-ea"/>
              </a:rPr>
              <a:t>20</a:t>
            </a:r>
            <a:r>
              <a:rPr lang="zh-CN" altLang="en-US" sz="2000" b="1" dirty="0">
                <a:solidFill>
                  <a:srgbClr val="00B050"/>
                </a:solidFill>
                <a:latin typeface="楷体" panose="02010609060101010101" charset="-122"/>
                <a:ea typeface="楷体" panose="02010609060101010101" charset="-122"/>
                <a:cs typeface="楷体" panose="02010609060101010101" charset="-122"/>
                <a:sym typeface="+mn-ea"/>
              </a:rPr>
              <a:t>个工作日</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a:t>
            </a:r>
            <a:endParaRPr lang="zh-CN" altLang="en-US" sz="2000" b="1" dirty="0">
              <a:solidFill>
                <a:srgbClr val="00B05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自然资源主管部门自受理之日起</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60个工作日</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（不含申请人补正修改时间）内完成评审备案，并书面告知申请人评审备案结果。需修改或补充相关材料的，申请人应在</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20个工作日</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内提交</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号文</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第六条</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FF"/>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3" name="标题 2"/>
          <p:cNvSpPr>
            <a:spLocks noGrp="1"/>
          </p:cNvSpPr>
          <p:nvPr>
            <p:ph type="title"/>
          </p:nvPr>
        </p:nvSpPr>
        <p:spPr/>
        <p:txBody>
          <a:bodyPr/>
          <a:p>
            <a:r>
              <a:rPr lang="zh-CN" altLang="en-US">
                <a:sym typeface="+mn-ea"/>
              </a:rPr>
              <a:t>（三）评审备案工作流程与时限要求</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1903095"/>
            <a:ext cx="7452995" cy="1337945"/>
          </a:xfrm>
          <a:prstGeom prst="rect">
            <a:avLst/>
          </a:prstGeom>
          <a:noFill/>
          <a:ln w="9525">
            <a:noFill/>
          </a:ln>
        </p:spPr>
        <p:txBody>
          <a:bodyPr wrap="square">
            <a:spAutoFit/>
          </a:bodyPr>
          <a:lstStyle/>
          <a:p>
            <a:pPr indent="508000">
              <a:lnSpc>
                <a:spcPct val="150000"/>
              </a:lnSpc>
              <a:spcBef>
                <a:spcPts val="300"/>
              </a:spcBef>
              <a:spcAft>
                <a:spcPts val="300"/>
              </a:spcAft>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评审</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备案应当遵循相关的法律法规、政策规定及技术标准，遵守</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保密</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规定，坚持客观、公平、公正、</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回避</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原则。</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建立相应的工作制度</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，明确责任，</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保障工作质量</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号文</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第二条</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p>
            <a:r>
              <a:rPr lang="zh-CN" altLang="en-US">
                <a:sym typeface="+mn-ea"/>
              </a:rPr>
              <a:t>（四）评审备案质量管理体系建设与总体要求</a:t>
            </a: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1241425"/>
            <a:ext cx="7452995" cy="2661285"/>
          </a:xfrm>
          <a:prstGeom prst="rect">
            <a:avLst/>
          </a:prstGeom>
          <a:noFill/>
          <a:ln w="9525">
            <a:noFill/>
          </a:ln>
        </p:spPr>
        <p:txBody>
          <a:bodyPr wrap="square">
            <a:spAutoFit/>
          </a:bodyPr>
          <a:lstStyle/>
          <a:p>
            <a:pPr indent="508000">
              <a:lnSpc>
                <a:spcPct val="150000"/>
              </a:lnSpc>
              <a:spcBef>
                <a:spcPts val="300"/>
              </a:spcBef>
              <a:spcAft>
                <a:spcPts val="300"/>
              </a:spcAft>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自然资源</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主管部门应制定矿产资源储量评审备案服务指南，</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建立专家库</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，实现各自然资源主管部门专家库信息共享，</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健全工作规程和业务质量管理体系</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。专家库管理要求另行制定</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号文第十条</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indent="457200">
              <a:lnSpc>
                <a:spcPct val="150000"/>
              </a:lnSpc>
              <a:spcBef>
                <a:spcPts val="300"/>
              </a:spcBef>
              <a:spcAft>
                <a:spcPts val="300"/>
              </a:spcAft>
              <a:extLst>
                <a:ext uri="{35155182-B16C-46BC-9424-99874614C6A1}">
                  <wpsdc:indentchars xmlns:wpsdc="http://www.wps.cn/officeDocument/2017/drawingmlCustomData" val="200" checksum="59296752"/>
                </a:ext>
              </a:extLst>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评审机构应</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建立质量管理体系</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，对</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评审程序和评审意见书的合规性、客观性、完整性负责</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。应定期组织评审专家</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业务培训和交流</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，开展专家业务和诚信考核，妥善保管评审备案相关资料。（</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966号文第六条</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p>
            <a:r>
              <a:rPr lang="zh-CN" altLang="en-US">
                <a:sym typeface="+mn-ea"/>
              </a:rPr>
              <a:t>（四）评审备案质量管理体系建设与总体要求</a:t>
            </a: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14705" y="837565"/>
            <a:ext cx="7422515" cy="3476625"/>
          </a:xfrm>
          <a:prstGeom prst="rect">
            <a:avLst/>
          </a:prstGeom>
          <a:noFill/>
          <a:ln w="9525">
            <a:noFill/>
          </a:ln>
        </p:spPr>
        <p:txBody>
          <a:bodyPr wrap="square">
            <a:spAutoFit/>
          </a:bodyPr>
          <a:lstStyle/>
          <a:p>
            <a:pPr indent="457200" algn="l"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1.评审备案申请</a:t>
            </a:r>
            <a:endParaRPr 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凡申请矿产资源储量评审备案的</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矿业权人</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，应在勘查或采矿许可证有效期内向自然资源主管部门提交</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矿产资源储量评审备案申请、矿产资源储量信息表和矿产资源储量报告</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凡申请压覆重要矿产资源储量评审备案的</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建设单位</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，应提交</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矿产资源储量评审备案申请、矿产资源储量信息表和建设项目压覆重要矿产资源评估报告。</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号文第三</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4" name="标题 3"/>
          <p:cNvSpPr>
            <a:spLocks noGrp="1"/>
          </p:cNvSpPr>
          <p:nvPr>
            <p:ph type="title"/>
          </p:nvPr>
        </p:nvSpPr>
        <p:spPr/>
        <p:txBody>
          <a:bodyPr/>
          <a:p>
            <a:r>
              <a:rPr lang="zh-CN" altLang="en-US">
                <a:sym typeface="+mn-ea"/>
              </a:rPr>
              <a:t>（五）评审备案工作要求</a:t>
            </a: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5" name="文本框 4"/>
          <p:cNvSpPr txBox="1"/>
          <p:nvPr/>
        </p:nvSpPr>
        <p:spPr>
          <a:xfrm>
            <a:off x="4733290" y="455930"/>
            <a:ext cx="3976370" cy="4359275"/>
          </a:xfrm>
          <a:prstGeom prst="rect">
            <a:avLst/>
          </a:prstGeom>
          <a:noFill/>
          <a:ln w="9525">
            <a:noFill/>
          </a:ln>
        </p:spPr>
        <p:txBody>
          <a:bodyPr wrap="square">
            <a:spAutoFit/>
          </a:bodyPr>
          <a:lstStyle/>
          <a:p>
            <a:pPr indent="0" algn="ctr" fontAlgn="auto">
              <a:lnSpc>
                <a:spcPts val="2080"/>
              </a:lnSpc>
            </a:pPr>
            <a:r>
              <a:rPr lang="zh-CN" altLang="en-US" sz="1800" b="1" dirty="0">
                <a:solidFill>
                  <a:srgbClr val="FF0000"/>
                </a:solidFill>
                <a:latin typeface="Calibri" panose="020F0502020204030204" charset="0"/>
                <a:ea typeface="宋体" panose="02010600030101010101" pitchFamily="2" charset="-122"/>
                <a:cs typeface="Times New Roman" panose="02020603050405020304" pitchFamily="18" charset="0"/>
              </a:rPr>
              <a:t>改革前</a:t>
            </a:r>
            <a:r>
              <a:rPr lang="zh-CN" altLang="en-US" sz="1800" b="1" dirty="0">
                <a:solidFill>
                  <a:srgbClr val="000000"/>
                </a:solidFill>
                <a:latin typeface="Calibri" panose="020F0502020204030204" charset="0"/>
                <a:ea typeface="宋体" panose="02010600030101010101" pitchFamily="2" charset="-122"/>
                <a:cs typeface="Times New Roman" panose="02020603050405020304" pitchFamily="18" charset="0"/>
              </a:rPr>
              <a:t>矿业权人的申请要件</a:t>
            </a:r>
            <a:endParaRPr lang="zh-CN" altLang="en-US" sz="1800" b="1" dirty="0">
              <a:solidFill>
                <a:srgbClr val="000000"/>
              </a:solidFill>
              <a:latin typeface="Calibri" panose="020F0502020204030204" charset="0"/>
              <a:ea typeface="宋体" panose="02010600030101010101" pitchFamily="2" charset="-122"/>
              <a:cs typeface="Times New Roman" panose="02020603050405020304" pitchFamily="18" charset="0"/>
            </a:endParaRPr>
          </a:p>
          <a:p>
            <a:pPr indent="0" algn="ctr" fontAlgn="auto">
              <a:lnSpc>
                <a:spcPts val="2080"/>
              </a:lnSpc>
            </a:pPr>
            <a:endParaRPr lang="en-US" sz="1800" b="1" dirty="0">
              <a:solidFill>
                <a:srgbClr val="FF0000"/>
              </a:solidFill>
              <a:latin typeface="Calibri" panose="020F0502020204030204" charset="0"/>
              <a:ea typeface="宋体" panose="02010600030101010101" pitchFamily="2"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1</a:t>
            </a:r>
            <a:r>
              <a:rPr lang="zh-CN" sz="1400" b="1" dirty="0">
                <a:solidFill>
                  <a:srgbClr val="000000"/>
                </a:solidFill>
                <a:latin typeface="楷体" panose="02010609060101010101" charset="-122"/>
                <a:ea typeface="楷体" panose="02010609060101010101" charset="-122"/>
              </a:rPr>
              <a:t>、承诺书</a:t>
            </a:r>
            <a:r>
              <a:rPr lang="zh-CN" sz="1400" b="1" dirty="0">
                <a:solidFill>
                  <a:srgbClr val="FF0000"/>
                </a:solidFill>
                <a:latin typeface="楷体" panose="02010609060101010101" charset="-122"/>
                <a:ea typeface="楷体" panose="02010609060101010101" charset="-122"/>
              </a:rPr>
              <a:t>（矿业权人公章，法人签字或人名章，报告编制单位公章）</a:t>
            </a:r>
            <a:endParaRPr lang="en-US" sz="1400" b="1" dirty="0">
              <a:solidFill>
                <a:srgbClr val="FF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2</a:t>
            </a:r>
            <a:r>
              <a:rPr lang="zh-CN" sz="1400" b="1" dirty="0">
                <a:solidFill>
                  <a:srgbClr val="000000"/>
                </a:solidFill>
                <a:latin typeface="楷体" panose="02010609060101010101" charset="-122"/>
                <a:ea typeface="楷体" panose="02010609060101010101" charset="-122"/>
              </a:rPr>
              <a:t>、储量评审申报表</a:t>
            </a:r>
            <a:r>
              <a:rPr lang="zh-CN" sz="1400" b="1" dirty="0">
                <a:solidFill>
                  <a:srgbClr val="FF0000"/>
                </a:solidFill>
                <a:latin typeface="楷体" panose="02010609060101010101" charset="-122"/>
                <a:ea typeface="楷体" panose="02010609060101010101" charset="-122"/>
              </a:rPr>
              <a:t>（矿业权人公章，报告编制单位公章）</a:t>
            </a:r>
            <a:endParaRPr lang="en-US" sz="1400" b="1" dirty="0">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3</a:t>
            </a:r>
            <a:r>
              <a:rPr lang="zh-CN" sz="1400" b="1" dirty="0">
                <a:solidFill>
                  <a:srgbClr val="000000"/>
                </a:solidFill>
                <a:latin typeface="楷体" panose="02010609060101010101" charset="-122"/>
                <a:ea typeface="楷体" panose="02010609060101010101" charset="-122"/>
              </a:rPr>
              <a:t>、储量申报情况表</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4</a:t>
            </a:r>
            <a:r>
              <a:rPr lang="zh-CN" sz="1400" b="1" dirty="0">
                <a:solidFill>
                  <a:srgbClr val="000000"/>
                </a:solidFill>
                <a:latin typeface="楷体" panose="02010609060101010101" charset="-122"/>
                <a:ea typeface="楷体" panose="02010609060101010101" charset="-122"/>
              </a:rPr>
              <a:t>、矿业权情况表</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5</a:t>
            </a:r>
            <a:r>
              <a:rPr lang="zh-CN" sz="1400" b="1" dirty="0">
                <a:solidFill>
                  <a:srgbClr val="000000"/>
                </a:solidFill>
                <a:latin typeface="楷体" panose="02010609060101010101" charset="-122"/>
                <a:ea typeface="楷体" panose="02010609060101010101" charset="-122"/>
              </a:rPr>
              <a:t>、矿业权人与编制单位合同</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6</a:t>
            </a:r>
            <a:r>
              <a:rPr lang="zh-CN" sz="1400" b="1" dirty="0">
                <a:solidFill>
                  <a:srgbClr val="000000"/>
                </a:solidFill>
                <a:latin typeface="楷体" panose="02010609060101010101" charset="-122"/>
                <a:ea typeface="楷体" panose="02010609060101010101" charset="-122"/>
              </a:rPr>
              <a:t>、矿业权复印件</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7</a:t>
            </a:r>
            <a:r>
              <a:rPr lang="zh-CN" sz="1400" b="1" dirty="0">
                <a:solidFill>
                  <a:srgbClr val="000000"/>
                </a:solidFill>
                <a:latin typeface="楷体" panose="02010609060101010101" charset="-122"/>
                <a:ea typeface="楷体" panose="02010609060101010101" charset="-122"/>
              </a:rPr>
              <a:t>、资源储量估算范围与矿业权范围叠合图</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8</a:t>
            </a:r>
            <a:r>
              <a:rPr lang="zh-CN" sz="1400" b="1" dirty="0">
                <a:solidFill>
                  <a:srgbClr val="000000"/>
                </a:solidFill>
                <a:latin typeface="楷体" panose="02010609060101010101" charset="-122"/>
                <a:ea typeface="楷体" panose="02010609060101010101" charset="-122"/>
              </a:rPr>
              <a:t>、新增含油</a:t>
            </a:r>
            <a:r>
              <a:rPr lang="en-US" sz="1400" b="1" dirty="0">
                <a:solidFill>
                  <a:srgbClr val="000000"/>
                </a:solidFill>
                <a:latin typeface="楷体" panose="02010609060101010101" charset="-122"/>
                <a:ea typeface="楷体" panose="02010609060101010101" charset="-122"/>
                <a:cs typeface="Times New Roman" panose="02020603050405020304" pitchFamily="18" charset="0"/>
              </a:rPr>
              <a:t>/</a:t>
            </a:r>
            <a:r>
              <a:rPr lang="zh-CN" sz="1400" b="1" dirty="0">
                <a:solidFill>
                  <a:srgbClr val="000000"/>
                </a:solidFill>
                <a:latin typeface="楷体" panose="02010609060101010101" charset="-122"/>
                <a:ea typeface="楷体" panose="02010609060101010101" charset="-122"/>
              </a:rPr>
              <a:t>气面积与省份</a:t>
            </a:r>
            <a:r>
              <a:rPr lang="en-US" sz="1400" b="1" dirty="0">
                <a:solidFill>
                  <a:srgbClr val="000000"/>
                </a:solidFill>
                <a:latin typeface="楷体" panose="02010609060101010101" charset="-122"/>
                <a:ea typeface="楷体" panose="02010609060101010101" charset="-122"/>
                <a:cs typeface="Times New Roman" panose="02020603050405020304" pitchFamily="18" charset="0"/>
              </a:rPr>
              <a:t>/</a:t>
            </a:r>
            <a:r>
              <a:rPr lang="zh-CN" sz="1400" b="1" dirty="0">
                <a:solidFill>
                  <a:srgbClr val="000000"/>
                </a:solidFill>
                <a:latin typeface="楷体" panose="02010609060101010101" charset="-122"/>
                <a:ea typeface="楷体" panose="02010609060101010101" charset="-122"/>
              </a:rPr>
              <a:t>海域范围叠合图</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9</a:t>
            </a:r>
            <a:r>
              <a:rPr lang="zh-CN" sz="1400" b="1" dirty="0">
                <a:solidFill>
                  <a:srgbClr val="000000"/>
                </a:solidFill>
                <a:latin typeface="楷体" panose="02010609060101010101" charset="-122"/>
                <a:ea typeface="楷体" panose="02010609060101010101" charset="-122"/>
              </a:rPr>
              <a:t>、上一次备案证明复印件（复算、核算、标定）</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10</a:t>
            </a:r>
            <a:r>
              <a:rPr lang="zh-CN" sz="1400" b="1" dirty="0">
                <a:solidFill>
                  <a:srgbClr val="000000"/>
                </a:solidFill>
                <a:latin typeface="楷体" panose="02010609060101010101" charset="-122"/>
                <a:ea typeface="楷体" panose="02010609060101010101" charset="-122"/>
              </a:rPr>
              <a:t>、储量报告和附图表册</a:t>
            </a:r>
            <a:endParaRPr lang="en-US" sz="14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fontAlgn="auto">
              <a:lnSpc>
                <a:spcPts val="2080"/>
              </a:lnSpc>
            </a:pPr>
            <a:r>
              <a:rPr lang="en-US" sz="1400" b="1" dirty="0">
                <a:solidFill>
                  <a:srgbClr val="000000"/>
                </a:solidFill>
                <a:latin typeface="楷体" panose="02010609060101010101" charset="-122"/>
                <a:ea typeface="楷体" panose="02010609060101010101" charset="-122"/>
                <a:cs typeface="Times New Roman" panose="02020603050405020304" pitchFamily="18" charset="0"/>
              </a:rPr>
              <a:t>11</a:t>
            </a:r>
            <a:r>
              <a:rPr lang="zh-CN" sz="1400" b="1" dirty="0">
                <a:solidFill>
                  <a:srgbClr val="000000"/>
                </a:solidFill>
                <a:latin typeface="楷体" panose="02010609060101010101" charset="-122"/>
                <a:ea typeface="楷体" panose="02010609060101010101" charset="-122"/>
              </a:rPr>
              <a:t>、储量登记书</a:t>
            </a:r>
            <a:endParaRPr lang="zh-CN" sz="1400" b="1" dirty="0">
              <a:solidFill>
                <a:srgbClr val="000000"/>
              </a:solidFill>
              <a:latin typeface="楷体" panose="02010609060101010101" charset="-122"/>
              <a:ea typeface="楷体" panose="02010609060101010101" charset="-122"/>
            </a:endParaRPr>
          </a:p>
          <a:p>
            <a:pPr indent="0" fontAlgn="auto">
              <a:lnSpc>
                <a:spcPts val="2080"/>
              </a:lnSpc>
            </a:pPr>
            <a:r>
              <a:rPr lang="en-US" altLang="zh-CN" sz="1400" b="1" dirty="0">
                <a:solidFill>
                  <a:srgbClr val="000000"/>
                </a:solidFill>
                <a:latin typeface="楷体" panose="02010609060101010101" charset="-122"/>
                <a:ea typeface="楷体" panose="02010609060101010101" charset="-122"/>
              </a:rPr>
              <a:t>12</a:t>
            </a:r>
            <a:r>
              <a:rPr lang="zh-CN" altLang="en-US" sz="1400" b="1" dirty="0">
                <a:solidFill>
                  <a:srgbClr val="000000"/>
                </a:solidFill>
                <a:latin typeface="楷体" panose="02010609060101010101" charset="-122"/>
                <a:ea typeface="楷体" panose="02010609060101010101" charset="-122"/>
              </a:rPr>
              <a:t>、评审需要的其他材料</a:t>
            </a:r>
            <a:endParaRPr lang="zh-CN" altLang="en-US" sz="1400" b="1" dirty="0">
              <a:solidFill>
                <a:srgbClr val="000000"/>
              </a:solidFill>
              <a:latin typeface="楷体" panose="02010609060101010101" charset="-122"/>
              <a:ea typeface="楷体" panose="02010609060101010101" charset="-122"/>
            </a:endParaRPr>
          </a:p>
        </p:txBody>
      </p:sp>
      <p:sp>
        <p:nvSpPr>
          <p:cNvPr id="6" name="文本框 5"/>
          <p:cNvSpPr txBox="1"/>
          <p:nvPr/>
        </p:nvSpPr>
        <p:spPr>
          <a:xfrm>
            <a:off x="283845" y="1431925"/>
            <a:ext cx="4159250" cy="1476375"/>
          </a:xfrm>
          <a:prstGeom prst="rect">
            <a:avLst/>
          </a:prstGeom>
          <a:noFill/>
          <a:ln w="9525">
            <a:noFill/>
          </a:ln>
        </p:spPr>
        <p:txBody>
          <a:bodyPr wrap="square">
            <a:spAutoFit/>
          </a:bodyPr>
          <a:lstStyle/>
          <a:p>
            <a:pPr indent="0" algn="ctr"/>
            <a:r>
              <a:rPr lang="zh-CN" altLang="en-US" sz="1800" b="1" dirty="0">
                <a:solidFill>
                  <a:srgbClr val="FF0000"/>
                </a:solidFill>
                <a:latin typeface="Calibri" panose="020F0502020204030204" charset="0"/>
                <a:ea typeface="宋体" panose="02010600030101010101" pitchFamily="2" charset="-122"/>
                <a:cs typeface="Times New Roman" panose="02020603050405020304" pitchFamily="18" charset="0"/>
                <a:sym typeface="+mn-ea"/>
              </a:rPr>
              <a:t>改革后</a:t>
            </a:r>
            <a:r>
              <a:rPr lang="zh-CN" altLang="en-US" sz="1800" b="1" dirty="0">
                <a:solidFill>
                  <a:srgbClr val="000000"/>
                </a:solidFill>
                <a:latin typeface="Calibri" panose="020F0502020204030204" charset="0"/>
                <a:ea typeface="宋体" panose="02010600030101010101" pitchFamily="2" charset="-122"/>
                <a:cs typeface="Times New Roman" panose="02020603050405020304" pitchFamily="18" charset="0"/>
                <a:sym typeface="+mn-ea"/>
              </a:rPr>
              <a:t>矿业权人的申请要件</a:t>
            </a:r>
            <a:endParaRPr lang="en-US" sz="1800" b="1" dirty="0">
              <a:solidFill>
                <a:srgbClr val="000000"/>
              </a:solidFill>
              <a:latin typeface="Calibri" panose="020F0502020204030204" charset="0"/>
              <a:ea typeface="宋体" panose="02010600030101010101" pitchFamily="2" charset="-122"/>
              <a:cs typeface="Times New Roman" panose="02020603050405020304" pitchFamily="18" charset="0"/>
            </a:endParaRPr>
          </a:p>
          <a:p>
            <a:pPr indent="0"/>
            <a:endParaRPr lang="en-US" sz="1800" b="1" dirty="0">
              <a:latin typeface="Calibri" panose="020F0502020204030204" charset="0"/>
              <a:ea typeface="宋体" panose="02010600030101010101" pitchFamily="2" charset="-122"/>
              <a:cs typeface="Times New Roman" panose="02020603050405020304" pitchFamily="18" charset="0"/>
            </a:endParaRPr>
          </a:p>
          <a:p>
            <a:pPr indent="0"/>
            <a:r>
              <a:rPr lang="en-US" sz="1800" b="1" dirty="0">
                <a:solidFill>
                  <a:srgbClr val="000000"/>
                </a:solidFill>
                <a:latin typeface="楷体" panose="02010609060101010101" charset="-122"/>
                <a:ea typeface="楷体" panose="02010609060101010101" charset="-122"/>
                <a:cs typeface="Times New Roman" panose="02020603050405020304" pitchFamily="18" charset="0"/>
              </a:rPr>
              <a:t>1</a:t>
            </a:r>
            <a:r>
              <a:rPr lang="zh-CN" sz="1800" b="1" dirty="0">
                <a:solidFill>
                  <a:srgbClr val="000000"/>
                </a:solidFill>
                <a:latin typeface="楷体" panose="02010609060101010101" charset="-122"/>
                <a:ea typeface="楷体" panose="02010609060101010101" charset="-122"/>
              </a:rPr>
              <a:t>、申请评审备案的函</a:t>
            </a:r>
            <a:r>
              <a:rPr lang="zh-CN" sz="1800" b="1" dirty="0">
                <a:solidFill>
                  <a:srgbClr val="FF0000"/>
                </a:solidFill>
                <a:latin typeface="楷体" panose="02010609060101010101" charset="-122"/>
                <a:ea typeface="楷体" panose="02010609060101010101" charset="-122"/>
              </a:rPr>
              <a:t>（矿业权人公章）</a:t>
            </a:r>
            <a:endParaRPr lang="en-US" sz="1800" b="1" dirty="0">
              <a:latin typeface="楷体" panose="02010609060101010101" charset="-122"/>
              <a:ea typeface="楷体" panose="02010609060101010101" charset="-122"/>
              <a:cs typeface="Times New Roman" panose="02020603050405020304" pitchFamily="18" charset="0"/>
            </a:endParaRPr>
          </a:p>
          <a:p>
            <a:pPr indent="0"/>
            <a:r>
              <a:rPr lang="en-US" sz="1800" b="1" dirty="0">
                <a:solidFill>
                  <a:srgbClr val="000000"/>
                </a:solidFill>
                <a:latin typeface="楷体" panose="02010609060101010101" charset="-122"/>
                <a:ea typeface="楷体" panose="02010609060101010101" charset="-122"/>
                <a:cs typeface="Times New Roman" panose="02020603050405020304" pitchFamily="18" charset="0"/>
              </a:rPr>
              <a:t>2</a:t>
            </a:r>
            <a:r>
              <a:rPr lang="zh-CN" sz="1800" b="1" dirty="0" smtClean="0">
                <a:solidFill>
                  <a:srgbClr val="000000"/>
                </a:solidFill>
                <a:latin typeface="楷体" panose="02010609060101010101" charset="-122"/>
                <a:ea typeface="楷体" panose="02010609060101010101" charset="-122"/>
              </a:rPr>
              <a:t>、</a:t>
            </a:r>
            <a:r>
              <a:rPr lang="zh-CN" altLang="en-US" sz="1800" b="1" dirty="0">
                <a:solidFill>
                  <a:srgbClr val="000000"/>
                </a:solidFill>
                <a:latin typeface="楷体" panose="02010609060101010101" charset="-122"/>
                <a:ea typeface="楷体" panose="02010609060101010101" charset="-122"/>
              </a:rPr>
              <a:t>矿产资源储量信息表</a:t>
            </a:r>
            <a:endParaRPr lang="en-US" sz="1800" b="1" dirty="0">
              <a:solidFill>
                <a:srgbClr val="000000"/>
              </a:solidFill>
              <a:latin typeface="楷体" panose="02010609060101010101" charset="-122"/>
              <a:ea typeface="楷体" panose="02010609060101010101" charset="-122"/>
              <a:cs typeface="Times New Roman" panose="02020603050405020304" pitchFamily="18" charset="0"/>
            </a:endParaRPr>
          </a:p>
          <a:p>
            <a:pPr indent="0"/>
            <a:r>
              <a:rPr lang="en-US" sz="1800" b="1" dirty="0">
                <a:solidFill>
                  <a:srgbClr val="000000"/>
                </a:solidFill>
                <a:latin typeface="楷体" panose="02010609060101010101" charset="-122"/>
                <a:ea typeface="楷体" panose="02010609060101010101" charset="-122"/>
                <a:cs typeface="Times New Roman" panose="02020603050405020304" pitchFamily="18" charset="0"/>
              </a:rPr>
              <a:t>3</a:t>
            </a:r>
            <a:r>
              <a:rPr lang="zh-CN" sz="1800" b="1" dirty="0">
                <a:solidFill>
                  <a:srgbClr val="000000"/>
                </a:solidFill>
                <a:latin typeface="楷体" panose="02010609060101010101" charset="-122"/>
                <a:ea typeface="楷体" panose="02010609060101010101" charset="-122"/>
              </a:rPr>
              <a:t>、储量报告和附图表册</a:t>
            </a:r>
            <a:endParaRPr lang="zh-CN" altLang="en-US" sz="1800" b="1" dirty="0">
              <a:solidFill>
                <a:srgbClr val="00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06525" y="368935"/>
            <a:ext cx="6558915" cy="4234815"/>
          </a:xfrm>
          <a:prstGeom prst="rect">
            <a:avLst/>
          </a:prstGeom>
          <a:noFill/>
          <a:ln w="9525">
            <a:noFill/>
          </a:ln>
        </p:spPr>
        <p:txBody>
          <a:bodyPr wrap="square">
            <a:spAutoFit/>
          </a:bodyPr>
          <a:lstStyle/>
          <a:p>
            <a:pPr indent="0" algn="ctr"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rPr>
              <a:t>关</a:t>
            </a:r>
            <a:r>
              <a:rPr lang="zh-CN" altLang="en-US" sz="2000" b="1" dirty="0">
                <a:solidFill>
                  <a:srgbClr val="000000"/>
                </a:solidFill>
                <a:latin typeface="楷体" panose="02010609060101010101" charset="-122"/>
                <a:ea typeface="楷体" panose="02010609060101010101" charset="-122"/>
                <a:cs typeface="楷体" panose="02010609060101010101" charset="-122"/>
              </a:rPr>
              <a:t>于申请矿产资源储量评审备案的函（样式）</a:t>
            </a:r>
            <a:endParaRPr lang="zh-CN" altLang="en-US" sz="2000" b="1" dirty="0">
              <a:solidFill>
                <a:srgbClr val="000000"/>
              </a:solidFill>
              <a:latin typeface="楷体" panose="02010609060101010101" charset="-122"/>
              <a:ea typeface="楷体" panose="02010609060101010101" charset="-122"/>
              <a:cs typeface="楷体" panose="02010609060101010101" charset="-122"/>
            </a:endParaRPr>
          </a:p>
          <a:p>
            <a:pPr indent="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rPr>
              <a:t>（</a:t>
            </a:r>
            <a:r>
              <a:rPr lang="zh-CN" altLang="en-US" sz="1800" b="1" dirty="0">
                <a:solidFill>
                  <a:srgbClr val="000000"/>
                </a:solidFill>
                <a:latin typeface="楷体" panose="02010609060101010101" charset="-122"/>
                <a:ea typeface="楷体" panose="02010609060101010101" charset="-122"/>
                <a:cs typeface="楷体" panose="02010609060101010101" charset="-122"/>
              </a:rPr>
              <a:t>自然资源主管部门）：</a:t>
            </a:r>
            <a:endParaRPr lang="zh-CN" altLang="en-US" sz="1800" b="1" dirty="0">
              <a:solidFill>
                <a:srgbClr val="000000"/>
              </a:solidFill>
              <a:latin typeface="楷体" panose="02010609060101010101" charset="-122"/>
              <a:ea typeface="楷体" panose="02010609060101010101" charset="-122"/>
              <a:cs typeface="楷体" panose="02010609060101010101" charset="-122"/>
            </a:endParaRPr>
          </a:p>
          <a:p>
            <a:pPr indent="508000" fontAlgn="auto">
              <a:lnSpc>
                <a:spcPct val="15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楷体" panose="02010609060101010101" charset="-122"/>
              </a:rPr>
              <a:t>我单位已完成《XXXX报告》的编制工作，现将《XXXX报告》和《矿产资源储量信息表》报送你部门，请予以评审备案。</a:t>
            </a:r>
            <a:endParaRPr lang="zh-CN" altLang="en-US" sz="1800" b="1" dirty="0">
              <a:solidFill>
                <a:srgbClr val="000000"/>
              </a:solidFill>
              <a:latin typeface="楷体" panose="02010609060101010101" charset="-122"/>
              <a:ea typeface="楷体" panose="02010609060101010101" charset="-122"/>
              <a:cs typeface="楷体" panose="02010609060101010101" charset="-122"/>
            </a:endParaRPr>
          </a:p>
          <a:p>
            <a:pPr indent="508000" fontAlgn="auto">
              <a:lnSpc>
                <a:spcPct val="150000"/>
              </a:lnSpc>
              <a:spcBef>
                <a:spcPts val="300"/>
              </a:spcBef>
              <a:spcAft>
                <a:spcPts val="300"/>
              </a:spcAft>
              <a:buNone/>
            </a:pPr>
            <a:r>
              <a:rPr lang="zh-CN" altLang="en-US" sz="1800" b="1" dirty="0">
                <a:solidFill>
                  <a:srgbClr val="FF0000"/>
                </a:solidFill>
                <a:latin typeface="楷体" panose="02010609060101010101" charset="-122"/>
                <a:ea typeface="楷体" panose="02010609060101010101" charset="-122"/>
                <a:cs typeface="楷体" panose="02010609060101010101" charset="-122"/>
              </a:rPr>
              <a:t>我单位承诺所提交资料是真实、客观、完整的，无伪造、编造、变造、篡改等虚假内容，如有作假，自行承担相关后果。</a:t>
            </a:r>
            <a:endParaRPr lang="zh-CN" altLang="en-US" sz="1800" b="1" dirty="0">
              <a:latin typeface="楷体" panose="02010609060101010101" charset="-122"/>
              <a:ea typeface="楷体" panose="02010609060101010101" charset="-122"/>
              <a:cs typeface="楷体" panose="02010609060101010101" charset="-122"/>
            </a:endParaRPr>
          </a:p>
          <a:p>
            <a:pPr indent="508000" fontAlgn="auto">
              <a:lnSpc>
                <a:spcPct val="150000"/>
              </a:lnSpc>
              <a:spcBef>
                <a:spcPts val="300"/>
              </a:spcBef>
              <a:spcAft>
                <a:spcPts val="300"/>
              </a:spcAft>
              <a:buNone/>
            </a:pPr>
            <a:endParaRPr lang="zh-CN" altLang="en-US" b="1" dirty="0">
              <a:solidFill>
                <a:srgbClr val="000000"/>
              </a:solidFill>
              <a:latin typeface="楷体" panose="02010609060101010101" charset="-122"/>
              <a:ea typeface="楷体" panose="02010609060101010101" charset="-122"/>
              <a:cs typeface="楷体" panose="02010609060101010101" charset="-122"/>
            </a:endParaRPr>
          </a:p>
          <a:p>
            <a:pPr indent="508000" fontAlgn="auto">
              <a:lnSpc>
                <a:spcPct val="150000"/>
              </a:lnSpc>
              <a:spcBef>
                <a:spcPts val="300"/>
              </a:spcBef>
              <a:spcAft>
                <a:spcPts val="300"/>
              </a:spcAft>
              <a:buNone/>
            </a:pPr>
            <a:r>
              <a:rPr lang="zh-CN" altLang="en-US" b="1" dirty="0">
                <a:solidFill>
                  <a:srgbClr val="000000"/>
                </a:solidFill>
                <a:latin typeface="楷体" panose="02010609060101010101" charset="-122"/>
                <a:ea typeface="楷体" panose="02010609060101010101" charset="-122"/>
                <a:cs typeface="楷体" panose="02010609060101010101" charset="-122"/>
              </a:rPr>
              <a:t>                                   </a:t>
            </a:r>
            <a:r>
              <a:rPr lang="zh-CN" altLang="en-US" sz="1800" b="1" dirty="0">
                <a:solidFill>
                  <a:srgbClr val="000000"/>
                </a:solidFill>
                <a:latin typeface="楷体" panose="02010609060101010101" charset="-122"/>
                <a:ea typeface="楷体" panose="02010609060101010101" charset="-122"/>
                <a:cs typeface="楷体" panose="02010609060101010101" charset="-122"/>
              </a:rPr>
              <a:t>   XXX（申请人公章）    </a:t>
            </a:r>
            <a:endParaRPr lang="zh-CN" altLang="en-US" sz="1800" b="1" dirty="0">
              <a:solidFill>
                <a:srgbClr val="000000"/>
              </a:solidFill>
              <a:latin typeface="楷体" panose="02010609060101010101" charset="-122"/>
              <a:ea typeface="楷体" panose="02010609060101010101" charset="-122"/>
              <a:cs typeface="楷体" panose="02010609060101010101" charset="-122"/>
            </a:endParaRPr>
          </a:p>
          <a:p>
            <a:pPr indent="508000" fontAlgn="auto">
              <a:lnSpc>
                <a:spcPct val="15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楷体" panose="02010609060101010101" charset="-122"/>
              </a:rPr>
              <a:t>                                年   月   日  </a:t>
            </a:r>
            <a:endParaRPr lang="zh-CN" altLang="en-US" sz="1800" b="1" dirty="0">
              <a:solidFill>
                <a:srgbClr val="000000"/>
              </a:solidFill>
              <a:latin typeface="楷体" panose="02010609060101010101" charset="-122"/>
              <a:ea typeface="楷体" panose="02010609060101010101" charset="-122"/>
              <a:cs typeface="楷体" panose="02010609060101010101" charset="-122"/>
            </a:endParaRPr>
          </a:p>
        </p:txBody>
      </p:sp>
      <p:sp>
        <p:nvSpPr>
          <p:cNvPr id="12" name="灯片编号占位符 1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2" name="文本框 1"/>
          <p:cNvSpPr txBox="1"/>
          <p:nvPr/>
        </p:nvSpPr>
        <p:spPr>
          <a:xfrm>
            <a:off x="745490" y="779780"/>
            <a:ext cx="542290" cy="3412490"/>
          </a:xfrm>
          <a:prstGeom prst="rect">
            <a:avLst/>
          </a:prstGeom>
          <a:noFill/>
        </p:spPr>
        <p:txBody>
          <a:bodyPr vert="eaVert" wrap="square" rtlCol="0">
            <a:spAutoFit/>
          </a:bodyPr>
          <a:p>
            <a:pPr algn="l">
              <a:lnSpc>
                <a:spcPct val="130000"/>
              </a:lnSpc>
            </a:pP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申请要</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件①：申请评审备案的函</a:t>
            </a:r>
            <a:endPar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100" name="文本框 99"/>
          <p:cNvSpPr txBox="1"/>
          <p:nvPr/>
        </p:nvSpPr>
        <p:spPr>
          <a:xfrm>
            <a:off x="2456815" y="139065"/>
            <a:ext cx="5080000" cy="460375"/>
          </a:xfrm>
          <a:prstGeom prst="rect">
            <a:avLst/>
          </a:prstGeom>
          <a:noFill/>
          <a:ln w="9525">
            <a:noFill/>
          </a:ln>
        </p:spPr>
        <p:txBody>
          <a:bodyPr>
            <a:spAutoFit/>
          </a:bodyPr>
          <a:lstStyle/>
          <a:p>
            <a:pPr indent="0" algn="ctr"/>
            <a:r>
              <a:rPr lang="zh-CN" sz="2400" b="1" dirty="0">
                <a:solidFill>
                  <a:srgbClr val="000000"/>
                </a:solidFill>
                <a:cs typeface="仿宋_GB2312" panose="02010609030101010101" charset="-122"/>
              </a:rPr>
              <a:t>矿产资源储量信息表（样式）</a:t>
            </a:r>
            <a:endParaRPr lang="zh-CN" altLang="en-US" sz="2400" b="1" dirty="0">
              <a:solidFill>
                <a:srgbClr val="000000"/>
              </a:solidFill>
            </a:endParaRPr>
          </a:p>
        </p:txBody>
      </p:sp>
      <p:graphicFrame>
        <p:nvGraphicFramePr>
          <p:cNvPr id="9" name="表格 8"/>
          <p:cNvGraphicFramePr/>
          <p:nvPr>
            <p:custDataLst>
              <p:tags r:id="rId1"/>
            </p:custDataLst>
          </p:nvPr>
        </p:nvGraphicFramePr>
        <p:xfrm>
          <a:off x="998855" y="599440"/>
          <a:ext cx="4314825" cy="3787140"/>
        </p:xfrm>
        <a:graphic>
          <a:graphicData uri="http://schemas.openxmlformats.org/drawingml/2006/table">
            <a:tbl>
              <a:tblPr firstRow="1" bandRow="1">
                <a:tableStyleId>{5940675A-B579-460E-94D1-54222C63F5DA}</a:tableStyleId>
              </a:tblPr>
              <a:tblGrid>
                <a:gridCol w="416560"/>
                <a:gridCol w="254000"/>
                <a:gridCol w="93980"/>
                <a:gridCol w="723265"/>
                <a:gridCol w="538480"/>
                <a:gridCol w="766445"/>
                <a:gridCol w="474345"/>
                <a:gridCol w="483870"/>
                <a:gridCol w="563880"/>
              </a:tblGrid>
              <a:tr h="288925">
                <a:tc gridSpan="4">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矿产资源储量报告名称</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lgn="ctr">
                        <a:buNone/>
                      </a:pPr>
                      <a:r>
                        <a:rPr lang="en-US" sz="1000" b="0">
                          <a:solidFill>
                            <a:srgbClr val="000000"/>
                          </a:solidFill>
                          <a:latin typeface="仿宋_GB2312" panose="02010609030101010101" charset="-122"/>
                          <a:cs typeface="仿宋_GB2312" panose="02010609030101010101" charset="-122"/>
                        </a:rPr>
                        <a:t> </a:t>
                      </a:r>
                      <a:endParaRPr lang="en-US" altLang="en-US" sz="10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26110">
                <a:tc gridSpan="2">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申请事由</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7">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探矿权转采矿权</a:t>
                      </a:r>
                      <a:r>
                        <a:rPr lang="en-US" sz="1000" b="0" dirty="0">
                          <a:solidFill>
                            <a:srgbClr val="000000"/>
                          </a:solidFill>
                          <a:latin typeface="仿宋_GB2312" panose="02010609030101010101" charset="-122"/>
                          <a:cs typeface="仿宋_GB2312" panose="02010609030101010101" charset="-122"/>
                        </a:rPr>
                        <a:t>  □    </a:t>
                      </a:r>
                      <a:r>
                        <a:rPr lang="en-US" sz="1000" b="0" dirty="0" err="1">
                          <a:solidFill>
                            <a:srgbClr val="000000"/>
                          </a:solidFill>
                          <a:latin typeface="仿宋_GB2312" panose="02010609030101010101" charset="-122"/>
                          <a:cs typeface="仿宋_GB2312" panose="02010609030101010101" charset="-122"/>
                        </a:rPr>
                        <a:t>采矿权变更矿种或范围</a:t>
                      </a:r>
                      <a:r>
                        <a:rPr lang="en-US" sz="1000" b="0" dirty="0">
                          <a:solidFill>
                            <a:srgbClr val="000000"/>
                          </a:solidFill>
                          <a:latin typeface="仿宋_GB2312" panose="02010609030101010101" charset="-122"/>
                          <a:cs typeface="仿宋_GB2312" panose="02010609030101010101" charset="-122"/>
                        </a:rPr>
                        <a:t>  </a:t>
                      </a:r>
                      <a:r>
                        <a:rPr lang="en-US" sz="1000" dirty="0">
                          <a:solidFill>
                            <a:srgbClr val="000000"/>
                          </a:solidFill>
                          <a:latin typeface="仿宋_GB2312" panose="02010609030101010101" charset="-122"/>
                          <a:cs typeface="仿宋_GB2312" panose="02010609030101010101" charset="-122"/>
                          <a:sym typeface="+mn-ea"/>
                        </a:rPr>
                        <a:t>□</a:t>
                      </a:r>
                      <a:endParaRPr lang="en-US" sz="1000" b="0" dirty="0">
                        <a:solidFill>
                          <a:srgbClr val="000000"/>
                        </a:solidFill>
                        <a:latin typeface="仿宋_GB2312" panose="02010609030101010101" charset="-122"/>
                        <a:cs typeface="仿宋_GB2312" panose="02010609030101010101" charset="-122"/>
                      </a:endParaRPr>
                    </a:p>
                    <a:p>
                      <a:pPr indent="0" algn="ctr">
                        <a:buNone/>
                      </a:pPr>
                      <a:r>
                        <a:rPr lang="en-US" sz="1000" b="0" dirty="0" err="1">
                          <a:solidFill>
                            <a:srgbClr val="000000"/>
                          </a:solidFill>
                          <a:latin typeface="仿宋_GB2312" panose="02010609030101010101" charset="-122"/>
                          <a:cs typeface="仿宋_GB2312" panose="02010609030101010101" charset="-122"/>
                        </a:rPr>
                        <a:t>油气矿产在探采期间探明地质储量、其他矿产采矿期间累计查明资源量发生重大变化</a:t>
                      </a:r>
                      <a:r>
                        <a:rPr lang="en-US" sz="1000" b="0" dirty="0">
                          <a:solidFill>
                            <a:srgbClr val="000000"/>
                          </a:solidFill>
                          <a:latin typeface="仿宋_GB2312" panose="02010609030101010101" charset="-122"/>
                          <a:cs typeface="仿宋_GB2312" panose="02010609030101010101" charset="-122"/>
                        </a:rPr>
                        <a:t>  □    </a:t>
                      </a:r>
                      <a:r>
                        <a:rPr lang="en-US" sz="1000" b="0" dirty="0" err="1">
                          <a:solidFill>
                            <a:srgbClr val="000000"/>
                          </a:solidFill>
                          <a:latin typeface="仿宋_GB2312" panose="02010609030101010101" charset="-122"/>
                          <a:cs typeface="仿宋_GB2312" panose="02010609030101010101" charset="-122"/>
                        </a:rPr>
                        <a:t>建设项目压覆重要矿产</a:t>
                      </a: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01320">
                <a:tc rowSpan="2">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评审备案申请人</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申请人</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lgn="ctr">
                        <a:buNone/>
                      </a:pP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584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3">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统一信用代码或组织机构代码</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000" b="0">
                          <a:solidFill>
                            <a:srgbClr val="000000"/>
                          </a:solidFill>
                          <a:latin typeface="仿宋_GB2312" panose="02010609030101010101" charset="-122"/>
                          <a:cs typeface="仿宋_GB2312" panose="02010609030101010101" charset="-122"/>
                        </a:rPr>
                        <a:t> </a:t>
                      </a:r>
                      <a:endParaRPr lang="en-US" altLang="en-US" sz="10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联系人</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仿宋_GB2312" panose="02010609030101010101" charset="-122"/>
                          <a:cs typeface="仿宋_GB2312" panose="02010609030101010101" charset="-122"/>
                        </a:rPr>
                        <a:t> </a:t>
                      </a:r>
                      <a:endParaRPr lang="en-US" altLang="en-US" sz="10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仿宋_GB2312" panose="02010609030101010101" charset="-122"/>
                          <a:cs typeface="仿宋_GB2312" panose="02010609030101010101" charset="-122"/>
                        </a:rPr>
                        <a:t>电话</a:t>
                      </a:r>
                      <a:endParaRPr lang="en-US" altLang="en-US" sz="1000" b="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仿宋_GB2312" panose="02010609030101010101" charset="-122"/>
                          <a:cs typeface="仿宋_GB2312" panose="02010609030101010101" charset="-122"/>
                        </a:rPr>
                        <a:t> </a:t>
                      </a:r>
                      <a:endParaRPr lang="en-US" altLang="en-US" sz="1000" b="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220">
                <a:tc rowSpan="2">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报告编写单位</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编写单位名称</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lgn="ctr">
                        <a:buNone/>
                      </a:pP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59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3">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主要编写人员</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000" b="0">
                          <a:solidFill>
                            <a:srgbClr val="000000"/>
                          </a:solidFill>
                          <a:latin typeface="仿宋_GB2312" panose="02010609030101010101" charset="-122"/>
                          <a:cs typeface="仿宋_GB2312" panose="02010609030101010101" charset="-122"/>
                        </a:rPr>
                        <a:t> </a:t>
                      </a:r>
                      <a:endParaRPr lang="en-US" altLang="en-US" sz="10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联系人</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仿宋_GB2312" panose="02010609030101010101" charset="-122"/>
                          <a:cs typeface="仿宋_GB2312" panose="02010609030101010101" charset="-122"/>
                        </a:rPr>
                        <a:t> </a:t>
                      </a:r>
                      <a:endParaRPr lang="en-US" altLang="en-US" sz="10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仿宋_GB2312" panose="02010609030101010101" charset="-122"/>
                          <a:cs typeface="仿宋_GB2312" panose="02010609030101010101" charset="-122"/>
                        </a:rPr>
                        <a:t>电话</a:t>
                      </a:r>
                      <a:endParaRPr lang="en-US" altLang="en-US" sz="1000" b="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仿宋_GB2312" panose="02010609030101010101" charset="-122"/>
                          <a:cs typeface="仿宋_GB2312" panose="02010609030101010101" charset="-122"/>
                        </a:rPr>
                        <a:t> </a:t>
                      </a:r>
                      <a:endParaRPr lang="en-US" altLang="en-US" sz="1000" b="0">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520">
                <a:tc gridSpan="4">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发证机关</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lgn="ctr">
                        <a:buNone/>
                      </a:pP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64185">
                <a:tc gridSpan="4">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勘查或采矿许可证</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发证机关证明文件文号</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000" b="0">
                          <a:solidFill>
                            <a:srgbClr val="000000"/>
                          </a:solidFill>
                          <a:latin typeface="仿宋_GB2312" panose="02010609030101010101" charset="-122"/>
                          <a:cs typeface="仿宋_GB2312" panose="02010609030101010101" charset="-122"/>
                        </a:rPr>
                        <a:t> </a:t>
                      </a:r>
                      <a:endParaRPr lang="en-US" altLang="en-US" sz="10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矿业权有效期限</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000" b="0" dirty="0">
                          <a:solidFill>
                            <a:srgbClr val="000000"/>
                          </a:solidFill>
                          <a:latin typeface="仿宋_GB2312" panose="02010609030101010101" charset="-122"/>
                          <a:cs typeface="仿宋_GB2312" panose="02010609030101010101" charset="-122"/>
                        </a:rPr>
                        <a:t>   年  月  日 至 </a:t>
                      </a:r>
                      <a:endParaRPr lang="en-US" sz="1000" b="0" dirty="0">
                        <a:solidFill>
                          <a:srgbClr val="000000"/>
                        </a:solidFill>
                        <a:latin typeface="仿宋_GB2312" panose="02010609030101010101" charset="-122"/>
                        <a:cs typeface="仿宋_GB2312" panose="02010609030101010101" charset="-122"/>
                      </a:endParaRPr>
                    </a:p>
                    <a:p>
                      <a:pPr indent="0" algn="ctr">
                        <a:buNone/>
                      </a:pPr>
                      <a:r>
                        <a:rPr lang="en-US" sz="1000" b="0" dirty="0">
                          <a:solidFill>
                            <a:srgbClr val="000000"/>
                          </a:solidFill>
                          <a:latin typeface="仿宋_GB2312" panose="02010609030101010101" charset="-122"/>
                          <a:cs typeface="仿宋_GB2312" panose="02010609030101010101" charset="-122"/>
                        </a:rPr>
                        <a:t>年  月  日</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58470">
                <a:tc gridSpan="3">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报告类型</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查明主要矿种</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1000" b="0" dirty="0" err="1">
                          <a:solidFill>
                            <a:srgbClr val="000000"/>
                          </a:solidFill>
                          <a:latin typeface="仿宋_GB2312" panose="02010609030101010101" charset="-122"/>
                          <a:cs typeface="仿宋_GB2312" panose="02010609030101010101" charset="-122"/>
                        </a:rPr>
                        <a:t>勘查工作程度</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endParaRPr lang="en-US" altLang="en-US" sz="1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10" name="表格 9"/>
          <p:cNvGraphicFramePr/>
          <p:nvPr>
            <p:custDataLst>
              <p:tags r:id="rId2"/>
            </p:custDataLst>
          </p:nvPr>
        </p:nvGraphicFramePr>
        <p:xfrm>
          <a:off x="5377498" y="604520"/>
          <a:ext cx="3421380" cy="3794125"/>
        </p:xfrm>
        <a:graphic>
          <a:graphicData uri="http://schemas.openxmlformats.org/drawingml/2006/table">
            <a:tbl>
              <a:tblPr firstRow="1" bandRow="1">
                <a:tableStyleId>{5940675A-B579-460E-94D1-54222C63F5DA}</a:tableStyleId>
              </a:tblPr>
              <a:tblGrid>
                <a:gridCol w="361315"/>
                <a:gridCol w="345440"/>
                <a:gridCol w="653415"/>
                <a:gridCol w="2061210"/>
              </a:tblGrid>
              <a:tr h="269875">
                <a:tc gridSpan="4">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矿产资源储量情况</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20040">
                <a:tc gridSpan="3">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工业指标情况</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000" b="0">
                          <a:solidFill>
                            <a:srgbClr val="000000"/>
                          </a:solidFill>
                          <a:latin typeface="仿宋_GB2312" panose="02010609030101010101" charset="-122"/>
                          <a:cs typeface="仿宋_GB2312" panose="02010609030101010101" charset="-122"/>
                        </a:rPr>
                        <a:t> </a:t>
                      </a:r>
                      <a:endParaRPr lang="en-US" altLang="en-US" sz="10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2045">
                <a:tc rowSpan="3">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矿产资源储量</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固体矿产</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000" b="0" dirty="0" err="1">
                          <a:solidFill>
                            <a:srgbClr val="000000"/>
                          </a:solidFill>
                          <a:latin typeface="仿宋_GB2312" panose="02010609030101010101" charset="-122"/>
                          <a:cs typeface="仿宋_GB2312" panose="02010609030101010101" charset="-122"/>
                        </a:rPr>
                        <a:t>主要矿产</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探明资源量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控制资源量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推断资源量</a:t>
                      </a:r>
                      <a:r>
                        <a:rPr lang="en-US" sz="1000" b="0" dirty="0">
                          <a:solidFill>
                            <a:srgbClr val="000000"/>
                          </a:solidFill>
                          <a:latin typeface="仿宋_GB2312" panose="02010609030101010101" charset="-122"/>
                          <a:cs typeface="仿宋_GB2312" panose="02010609030101010101" charset="-122"/>
                        </a:rPr>
                        <a:t> ： ，</a:t>
                      </a:r>
                      <a:r>
                        <a:rPr lang="en-US" sz="1000" b="0" dirty="0" err="1">
                          <a:solidFill>
                            <a:srgbClr val="000000"/>
                          </a:solidFill>
                          <a:latin typeface="仿宋_GB2312" panose="02010609030101010101" charset="-122"/>
                          <a:cs typeface="仿宋_GB2312" panose="02010609030101010101" charset="-122"/>
                        </a:rPr>
                        <a:t>证实储量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可信储量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共生矿产</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探明资源量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控制资源量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推断资源量</a:t>
                      </a:r>
                      <a:r>
                        <a:rPr lang="en-US" sz="1000" b="0" dirty="0">
                          <a:solidFill>
                            <a:srgbClr val="000000"/>
                          </a:solidFill>
                          <a:latin typeface="仿宋_GB2312" panose="02010609030101010101" charset="-122"/>
                          <a:cs typeface="仿宋_GB2312" panose="02010609030101010101" charset="-122"/>
                        </a:rPr>
                        <a:t> ： ，</a:t>
                      </a:r>
                      <a:r>
                        <a:rPr lang="en-US" sz="1000" b="0" dirty="0" err="1">
                          <a:solidFill>
                            <a:srgbClr val="000000"/>
                          </a:solidFill>
                          <a:latin typeface="仿宋_GB2312" panose="02010609030101010101" charset="-122"/>
                          <a:cs typeface="仿宋_GB2312" panose="02010609030101010101" charset="-122"/>
                        </a:rPr>
                        <a:t>证实储量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可信储量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伴生矿产</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探明资源量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控制资源量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推断资源量</a:t>
                      </a:r>
                      <a:r>
                        <a:rPr lang="en-US" sz="1000" b="0" dirty="0">
                          <a:solidFill>
                            <a:srgbClr val="000000"/>
                          </a:solidFill>
                          <a:latin typeface="仿宋_GB2312" panose="02010609030101010101" charset="-122"/>
                          <a:cs typeface="仿宋_GB2312" panose="02010609030101010101" charset="-122"/>
                        </a:rPr>
                        <a:t> ： ，</a:t>
                      </a:r>
                      <a:r>
                        <a:rPr lang="en-US" sz="1000" b="0" dirty="0" err="1">
                          <a:solidFill>
                            <a:srgbClr val="000000"/>
                          </a:solidFill>
                          <a:latin typeface="仿宋_GB2312" panose="02010609030101010101" charset="-122"/>
                          <a:cs typeface="仿宋_GB2312" panose="02010609030101010101" charset="-122"/>
                        </a:rPr>
                        <a:t>证实储量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可信储量</a:t>
                      </a: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2820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油气矿产</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000" b="0" dirty="0" err="1">
                          <a:solidFill>
                            <a:srgbClr val="000000"/>
                          </a:solidFill>
                          <a:latin typeface="仿宋_GB2312" panose="02010609030101010101" charset="-122"/>
                          <a:cs typeface="仿宋_GB2312" panose="02010609030101010101" charset="-122"/>
                        </a:rPr>
                        <a:t>石油</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凝析油探明地质储量（新增+复</a:t>
                      </a:r>
                      <a:r>
                        <a:rPr lang="en-US" sz="1000" b="0" dirty="0">
                          <a:solidFill>
                            <a:srgbClr val="000000"/>
                          </a:solidFill>
                          <a:latin typeface="仿宋_GB2312" panose="02010609030101010101" charset="-122"/>
                          <a:cs typeface="仿宋_GB2312" panose="02010609030101010101" charset="-122"/>
                        </a:rPr>
                        <a:t>/核/</a:t>
                      </a:r>
                      <a:r>
                        <a:rPr lang="en-US" sz="1000" b="0" dirty="0" err="1">
                          <a:solidFill>
                            <a:srgbClr val="000000"/>
                          </a:solidFill>
                          <a:latin typeface="仿宋_GB2312" panose="02010609030101010101" charset="-122"/>
                          <a:cs typeface="仿宋_GB2312" panose="02010609030101010101" charset="-122"/>
                        </a:rPr>
                        <a:t>结算+标定，净增量</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万吨）石油</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凝析油探明技术可采储量（新增+复</a:t>
                      </a:r>
                      <a:r>
                        <a:rPr lang="en-US" sz="1000" b="0" dirty="0">
                          <a:solidFill>
                            <a:srgbClr val="000000"/>
                          </a:solidFill>
                          <a:latin typeface="仿宋_GB2312" panose="02010609030101010101" charset="-122"/>
                          <a:cs typeface="仿宋_GB2312" panose="02010609030101010101" charset="-122"/>
                        </a:rPr>
                        <a:t>/核/</a:t>
                      </a:r>
                      <a:r>
                        <a:rPr lang="en-US" sz="1000" b="0" dirty="0" err="1">
                          <a:solidFill>
                            <a:srgbClr val="000000"/>
                          </a:solidFill>
                          <a:latin typeface="仿宋_GB2312" panose="02010609030101010101" charset="-122"/>
                          <a:cs typeface="仿宋_GB2312" panose="02010609030101010101" charset="-122"/>
                        </a:rPr>
                        <a:t>结算+标定，净增量</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万吨）天然气</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溶解气</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页岩气</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煤层气探明地质储量（新增+复</a:t>
                      </a:r>
                      <a:r>
                        <a:rPr lang="en-US" sz="1000" b="0" dirty="0">
                          <a:solidFill>
                            <a:srgbClr val="000000"/>
                          </a:solidFill>
                          <a:latin typeface="仿宋_GB2312" panose="02010609030101010101" charset="-122"/>
                          <a:cs typeface="仿宋_GB2312" panose="02010609030101010101" charset="-122"/>
                        </a:rPr>
                        <a:t>/核/</a:t>
                      </a:r>
                      <a:r>
                        <a:rPr lang="en-US" sz="1000" b="0" dirty="0" err="1">
                          <a:solidFill>
                            <a:srgbClr val="000000"/>
                          </a:solidFill>
                          <a:latin typeface="仿宋_GB2312" panose="02010609030101010101" charset="-122"/>
                          <a:cs typeface="仿宋_GB2312" panose="02010609030101010101" charset="-122"/>
                        </a:rPr>
                        <a:t>结算+标定，净增量</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亿方）天然气</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溶解气</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页岩气</a:t>
                      </a:r>
                      <a:r>
                        <a:rPr lang="en-US" sz="1000" b="0" dirty="0">
                          <a:solidFill>
                            <a:srgbClr val="000000"/>
                          </a:solidFill>
                          <a:latin typeface="仿宋_GB2312" panose="02010609030101010101" charset="-122"/>
                          <a:cs typeface="仿宋_GB2312" panose="02010609030101010101" charset="-122"/>
                        </a:rPr>
                        <a:t>/</a:t>
                      </a:r>
                      <a:r>
                        <a:rPr lang="en-US" sz="1000" b="0" dirty="0" err="1">
                          <a:solidFill>
                            <a:srgbClr val="000000"/>
                          </a:solidFill>
                          <a:latin typeface="仿宋_GB2312" panose="02010609030101010101" charset="-122"/>
                          <a:cs typeface="仿宋_GB2312" panose="02010609030101010101" charset="-122"/>
                        </a:rPr>
                        <a:t>煤层气探明技术可采储量（新增+复</a:t>
                      </a:r>
                      <a:r>
                        <a:rPr lang="en-US" sz="1000" b="0" dirty="0">
                          <a:solidFill>
                            <a:srgbClr val="000000"/>
                          </a:solidFill>
                          <a:latin typeface="仿宋_GB2312" panose="02010609030101010101" charset="-122"/>
                          <a:cs typeface="仿宋_GB2312" panose="02010609030101010101" charset="-122"/>
                        </a:rPr>
                        <a:t>/核/</a:t>
                      </a:r>
                      <a:r>
                        <a:rPr lang="en-US" sz="1000" b="0" dirty="0" err="1">
                          <a:solidFill>
                            <a:srgbClr val="000000"/>
                          </a:solidFill>
                          <a:latin typeface="仿宋_GB2312" panose="02010609030101010101" charset="-122"/>
                          <a:cs typeface="仿宋_GB2312" panose="02010609030101010101" charset="-122"/>
                        </a:rPr>
                        <a:t>结算+标定，净增量）亿方</a:t>
                      </a:r>
                      <a:r>
                        <a:rPr lang="en-US" sz="1000" b="0" dirty="0">
                          <a:solidFill>
                            <a:srgbClr val="000000"/>
                          </a:solidFill>
                          <a:latin typeface="仿宋_GB2312" panose="02010609030101010101" charset="-122"/>
                          <a:cs typeface="仿宋_GB2312" panose="02010609030101010101" charset="-122"/>
                        </a:rPr>
                        <a:t>）</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001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000" b="1" dirty="0" err="1">
                          <a:solidFill>
                            <a:srgbClr val="000000"/>
                          </a:solidFill>
                          <a:latin typeface="仿宋_GB2312" panose="02010609030101010101" charset="-122"/>
                          <a:cs typeface="仿宋_GB2312" panose="02010609030101010101" charset="-122"/>
                        </a:rPr>
                        <a:t>地热矿泉水</a:t>
                      </a:r>
                      <a:endParaRPr lang="en-US" altLang="en-US" sz="1000" b="1"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000" b="0" dirty="0" err="1">
                          <a:solidFill>
                            <a:srgbClr val="000000"/>
                          </a:solidFill>
                          <a:latin typeface="仿宋_GB2312" panose="02010609030101010101" charset="-122"/>
                          <a:cs typeface="仿宋_GB2312" panose="02010609030101010101" charset="-122"/>
                        </a:rPr>
                        <a:t>地热：允许开采量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储存量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热量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热能或电能</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尚难利用储量</a:t>
                      </a:r>
                      <a:r>
                        <a:rPr lang="en-US" sz="1000" b="0" dirty="0">
                          <a:solidFill>
                            <a:srgbClr val="000000"/>
                          </a:solidFill>
                          <a:latin typeface="仿宋_GB2312" panose="02010609030101010101" charset="-122"/>
                          <a:cs typeface="仿宋_GB2312" panose="02010609030101010101" charset="-122"/>
                        </a:rPr>
                        <a:t>： 。</a:t>
                      </a:r>
                      <a:r>
                        <a:rPr lang="en-US" sz="1000" b="0" dirty="0" err="1">
                          <a:solidFill>
                            <a:srgbClr val="000000"/>
                          </a:solidFill>
                          <a:latin typeface="仿宋_GB2312" panose="02010609030101010101" charset="-122"/>
                          <a:cs typeface="仿宋_GB2312" panose="02010609030101010101" charset="-122"/>
                        </a:rPr>
                        <a:t>矿泉水：允许开采量</a:t>
                      </a:r>
                      <a:r>
                        <a:rPr lang="en-US" sz="1000" b="0" dirty="0">
                          <a:solidFill>
                            <a:srgbClr val="000000"/>
                          </a:solidFill>
                          <a:latin typeface="仿宋_GB2312" panose="02010609030101010101" charset="-122"/>
                          <a:cs typeface="仿宋_GB2312" panose="02010609030101010101" charset="-122"/>
                        </a:rPr>
                        <a:t>： 。</a:t>
                      </a:r>
                      <a:endParaRPr lang="en-US" altLang="en-US" sz="10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11" name="文本框 10"/>
          <p:cNvSpPr txBox="1"/>
          <p:nvPr/>
        </p:nvSpPr>
        <p:spPr>
          <a:xfrm>
            <a:off x="5408295" y="4511675"/>
            <a:ext cx="3422015" cy="306705"/>
          </a:xfrm>
          <a:prstGeom prst="rect">
            <a:avLst/>
          </a:prstGeom>
          <a:noFill/>
          <a:ln w="9525">
            <a:noFill/>
          </a:ln>
        </p:spPr>
        <p:txBody>
          <a:bodyPr wrap="square">
            <a:spAutoFit/>
          </a:bodyPr>
          <a:lstStyle/>
          <a:p>
            <a:pPr indent="0" fontAlgn="auto"/>
            <a:r>
              <a:rPr lang="en-US" sz="1400" b="1" dirty="0">
                <a:latin typeface="仿宋_GB2312" panose="02010609030101010101" charset="-122"/>
                <a:cs typeface="仿宋_GB2312" panose="02010609030101010101" charset="-122"/>
              </a:rPr>
              <a:t> </a:t>
            </a:r>
            <a:r>
              <a:rPr lang="zh-CN" sz="1400" b="1" dirty="0">
                <a:solidFill>
                  <a:srgbClr val="000000"/>
                </a:solidFill>
                <a:cs typeface="仿宋_GB2312" panose="02010609030101010101" charset="-122"/>
              </a:rPr>
              <a:t>经办人：</a:t>
            </a:r>
            <a:r>
              <a:rPr lang="en-US" sz="1400" b="1" dirty="0">
                <a:solidFill>
                  <a:srgbClr val="000000"/>
                </a:solidFill>
                <a:latin typeface="仿宋_GB2312" panose="02010609030101010101" charset="-122"/>
                <a:cs typeface="仿宋_GB2312" panose="02010609030101010101" charset="-122"/>
              </a:rPr>
              <a:t>           </a:t>
            </a:r>
            <a:r>
              <a:rPr lang="zh-CN" sz="1400" b="1" dirty="0">
                <a:solidFill>
                  <a:srgbClr val="000000"/>
                </a:solidFill>
                <a:cs typeface="仿宋_GB2312" panose="02010609030101010101" charset="-122"/>
              </a:rPr>
              <a:t>年</a:t>
            </a:r>
            <a:r>
              <a:rPr lang="en-US" sz="1400" b="1" dirty="0">
                <a:solidFill>
                  <a:srgbClr val="000000"/>
                </a:solidFill>
                <a:latin typeface="仿宋_GB2312" panose="02010609030101010101" charset="-122"/>
                <a:cs typeface="仿宋_GB2312" panose="02010609030101010101" charset="-122"/>
              </a:rPr>
              <a:t>   </a:t>
            </a:r>
            <a:r>
              <a:rPr lang="zh-CN" sz="1400" b="1" dirty="0">
                <a:solidFill>
                  <a:srgbClr val="000000"/>
                </a:solidFill>
                <a:cs typeface="仿宋_GB2312" panose="02010609030101010101" charset="-122"/>
              </a:rPr>
              <a:t>月</a:t>
            </a:r>
            <a:r>
              <a:rPr lang="en-US" sz="1400" b="1" dirty="0">
                <a:solidFill>
                  <a:srgbClr val="000000"/>
                </a:solidFill>
                <a:latin typeface="仿宋_GB2312" panose="02010609030101010101" charset="-122"/>
                <a:cs typeface="仿宋_GB2312" panose="02010609030101010101" charset="-122"/>
              </a:rPr>
              <a:t>   </a:t>
            </a:r>
            <a:r>
              <a:rPr lang="zh-CN" sz="1400" b="1" dirty="0">
                <a:solidFill>
                  <a:srgbClr val="000000"/>
                </a:solidFill>
                <a:cs typeface="仿宋_GB2312" panose="02010609030101010101" charset="-122"/>
              </a:rPr>
              <a:t>日</a:t>
            </a:r>
            <a:endParaRPr lang="zh-CN" altLang="en-US" sz="1400" b="1" dirty="0">
              <a:solidFill>
                <a:srgbClr val="000000"/>
              </a:solidFill>
            </a:endParaRPr>
          </a:p>
        </p:txBody>
      </p:sp>
      <p:sp>
        <p:nvSpPr>
          <p:cNvPr id="4" name="文本框 3"/>
          <p:cNvSpPr txBox="1"/>
          <p:nvPr/>
        </p:nvSpPr>
        <p:spPr>
          <a:xfrm>
            <a:off x="257175" y="1873885"/>
            <a:ext cx="542290" cy="1255395"/>
          </a:xfrm>
          <a:prstGeom prst="rect">
            <a:avLst/>
          </a:prstGeom>
          <a:noFill/>
        </p:spPr>
        <p:txBody>
          <a:bodyPr vert="eaVert" wrap="square" rtlCol="0">
            <a:spAutoFit/>
          </a:bodyPr>
          <a:p>
            <a:pPr algn="l">
              <a:lnSpc>
                <a:spcPct val="130000"/>
              </a:lnSpc>
            </a:pP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申请要</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件②</a:t>
            </a:r>
            <a:endPar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092835" y="1602740"/>
            <a:ext cx="7422515" cy="1938020"/>
          </a:xfrm>
          <a:prstGeom prst="rect">
            <a:avLst/>
          </a:prstGeom>
          <a:noFill/>
          <a:ln w="9525">
            <a:noFill/>
          </a:ln>
        </p:spPr>
        <p:txBody>
          <a:bodyPr wrap="square">
            <a:spAutoFit/>
          </a:bodyPr>
          <a:lstStyle/>
          <a:p>
            <a:pPr indent="457200"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申请评审备案的</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矿产资源储量报告</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是指综合描述矿产资源储量的空间分布、质量、数量及其经济意义的说明文字和图表资料，包括矿产资源储量的各类勘查报告、矿产资源储量核实报告、建设项目压覆重要矿产资源评估报告等。（</a:t>
            </a: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号文第二</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3" name="文本框 2"/>
          <p:cNvSpPr txBox="1"/>
          <p:nvPr/>
        </p:nvSpPr>
        <p:spPr>
          <a:xfrm>
            <a:off x="355600" y="916940"/>
            <a:ext cx="542290" cy="3309620"/>
          </a:xfrm>
          <a:prstGeom prst="rect">
            <a:avLst/>
          </a:prstGeom>
          <a:noFill/>
        </p:spPr>
        <p:txBody>
          <a:bodyPr vert="eaVert" wrap="none" rtlCol="0">
            <a:spAutoFit/>
          </a:bodyPr>
          <a:p>
            <a:pPr algn="l">
              <a:lnSpc>
                <a:spcPct val="130000"/>
              </a:lnSpc>
            </a:pP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申请要件③</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矿产资源储量报告</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1244836" y="174625"/>
            <a:ext cx="6654328" cy="7137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zh-CN" altLang="en-US" sz="2800" b="1" dirty="0">
              <a:solidFill>
                <a:srgbClr val="FF0000"/>
              </a:solidFill>
              <a:latin typeface="华文新魏" panose="02010800040101010101" charset="-122"/>
              <a:ea typeface="华文新魏" panose="02010800040101010101" charset="-122"/>
              <a:sym typeface="+mn-ea"/>
            </a:endParaRPr>
          </a:p>
        </p:txBody>
      </p:sp>
      <p:cxnSp>
        <p:nvCxnSpPr>
          <p:cNvPr id="9" name="直接连接符 8"/>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845820" y="939165"/>
            <a:ext cx="7863205" cy="3476625"/>
          </a:xfrm>
          <a:prstGeom prst="rect">
            <a:avLst/>
          </a:prstGeom>
          <a:noFill/>
          <a:ln w="9525">
            <a:noFill/>
          </a:ln>
        </p:spPr>
        <p:txBody>
          <a:bodyPr wrap="square">
            <a:spAutoFit/>
          </a:bodyPr>
          <a:lstStyle/>
          <a:p>
            <a:pPr indent="457200" algn="just" fontAlgn="auto">
              <a:lnSpc>
                <a:spcPct val="150000"/>
              </a:lnSpc>
              <a:spcBef>
                <a:spcPts val="300"/>
              </a:spcBef>
              <a:spcAft>
                <a:spcPts val="300"/>
              </a:spcAft>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2. 评审备案受理</a:t>
            </a:r>
            <a:endParaRPr 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对于</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符合评审备案范围和权限</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申请材料齐全</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符合规定形式</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，或申请人</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按照要求提交全部补正申请材料</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的，自然资源主管部门应当受理，并书面告知申请人</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申请</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材料不齐全或不符合规定形式的，自然资源主管部门应当场或者在</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5个工作日内一次性告</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知申请人需要补正的全部内容，</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逾期不告知的，自收到申请材料之日起即为受理</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号文</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第五条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4" name="文本框 3"/>
          <p:cNvSpPr txBox="1"/>
          <p:nvPr/>
        </p:nvSpPr>
        <p:spPr>
          <a:xfrm>
            <a:off x="845352" y="1313064"/>
            <a:ext cx="7452995" cy="2879090"/>
          </a:xfrm>
          <a:prstGeom prst="rect">
            <a:avLst/>
          </a:prstGeom>
          <a:noFill/>
          <a:ln w="9525">
            <a:noFill/>
          </a:ln>
        </p:spPr>
        <p:txBody>
          <a:bodyPr wrap="square">
            <a:spAutoFit/>
          </a:bodyPr>
          <a:p>
            <a:pPr indent="609600" algn="just" fontAlgn="auto">
              <a:lnSpc>
                <a:spcPct val="140000"/>
              </a:lnSpc>
              <a:spcBef>
                <a:spcPts val="300"/>
              </a:spcBef>
              <a:spcAft>
                <a:spcPts val="300"/>
              </a:spcAft>
              <a:buNone/>
            </a:pPr>
            <a:r>
              <a:rPr lang="en-US" altLang="zh-CN" sz="1800" b="1" dirty="0">
                <a:solidFill>
                  <a:srgbClr val="000000"/>
                </a:solidFill>
                <a:latin typeface="楷体" panose="02010609060101010101" charset="-122"/>
                <a:ea typeface="楷体" panose="02010609060101010101" charset="-122"/>
                <a:cs typeface="+mj-ea"/>
                <a:sym typeface="+mn-ea"/>
              </a:rPr>
              <a:t>《</a:t>
            </a:r>
            <a:r>
              <a:rPr lang="zh-CN" altLang="en-US" sz="1800" b="1" dirty="0">
                <a:solidFill>
                  <a:srgbClr val="000000"/>
                </a:solidFill>
                <a:latin typeface="楷体" panose="02010609060101010101" charset="-122"/>
                <a:ea typeface="楷体" panose="02010609060101010101" charset="-122"/>
                <a:cs typeface="+mj-ea"/>
                <a:sym typeface="+mn-ea"/>
              </a:rPr>
              <a:t>自然资源部办公厅关于矿产资源储量评审备案管理若干事项的通知</a:t>
            </a:r>
            <a:r>
              <a:rPr lang="en-US" altLang="zh-CN" sz="1800" b="1" dirty="0">
                <a:solidFill>
                  <a:srgbClr val="000000"/>
                </a:solidFill>
                <a:latin typeface="楷体" panose="02010609060101010101" charset="-122"/>
                <a:ea typeface="楷体" panose="02010609060101010101" charset="-122"/>
                <a:cs typeface="+mj-ea"/>
                <a:sym typeface="+mn-ea"/>
              </a:rPr>
              <a:t>》</a:t>
            </a:r>
            <a:r>
              <a:rPr lang="zh-CN" altLang="en-US" sz="1800" b="1" dirty="0">
                <a:solidFill>
                  <a:srgbClr val="000000"/>
                </a:solidFill>
                <a:latin typeface="楷体" panose="02010609060101010101" charset="-122"/>
                <a:ea typeface="楷体" panose="02010609060101010101" charset="-122"/>
                <a:cs typeface="+mj-ea"/>
                <a:sym typeface="+mn-ea"/>
              </a:rPr>
              <a:t>（</a:t>
            </a:r>
            <a:r>
              <a:rPr lang="zh-CN" altLang="en-US" sz="1800" b="1" dirty="0">
                <a:solidFill>
                  <a:srgbClr val="FF0000"/>
                </a:solidFill>
                <a:latin typeface="楷体" panose="02010609060101010101" charset="-122"/>
                <a:ea typeface="楷体" panose="02010609060101010101" charset="-122"/>
                <a:cs typeface="+mj-ea"/>
                <a:sym typeface="+mn-ea"/>
              </a:rPr>
              <a:t>自然资办发〔2020〕26号</a:t>
            </a:r>
            <a:r>
              <a:rPr lang="zh-CN" altLang="en-US" sz="1800" b="1" dirty="0">
                <a:solidFill>
                  <a:srgbClr val="000000"/>
                </a:solidFill>
                <a:latin typeface="楷体" panose="02010609060101010101" charset="-122"/>
                <a:ea typeface="楷体" panose="02010609060101010101" charset="-122"/>
                <a:cs typeface="+mj-ea"/>
                <a:sym typeface="+mn-ea"/>
              </a:rPr>
              <a:t>）：共</a:t>
            </a:r>
            <a:r>
              <a:rPr lang="en-US" altLang="zh-CN" sz="1800" b="1" dirty="0">
                <a:solidFill>
                  <a:srgbClr val="000000"/>
                </a:solidFill>
                <a:latin typeface="楷体" panose="02010609060101010101" charset="-122"/>
                <a:ea typeface="楷体" panose="02010609060101010101" charset="-122"/>
                <a:cs typeface="+mj-ea"/>
                <a:sym typeface="+mn-ea"/>
              </a:rPr>
              <a:t>13</a:t>
            </a:r>
            <a:r>
              <a:rPr lang="zh-CN" altLang="en-US" sz="1800" b="1" dirty="0">
                <a:solidFill>
                  <a:srgbClr val="000000"/>
                </a:solidFill>
                <a:latin typeface="楷体" panose="02010609060101010101" charset="-122"/>
                <a:ea typeface="楷体" panose="02010609060101010101" charset="-122"/>
                <a:cs typeface="+mj-ea"/>
                <a:sym typeface="+mn-ea"/>
              </a:rPr>
              <a:t>条，明确</a:t>
            </a:r>
            <a:r>
              <a:rPr lang="zh-CN" altLang="en-US" sz="1800" b="1" dirty="0" smtClean="0">
                <a:solidFill>
                  <a:srgbClr val="000000"/>
                </a:solidFill>
                <a:latin typeface="楷体" panose="02010609060101010101" charset="-122"/>
                <a:ea typeface="楷体" panose="02010609060101010101" charset="-122"/>
                <a:cs typeface="+mj-ea"/>
                <a:sym typeface="+mn-ea"/>
              </a:rPr>
              <a:t>了与行政</a:t>
            </a:r>
            <a:r>
              <a:rPr lang="zh-CN" altLang="en-US" sz="1800" b="1" dirty="0">
                <a:solidFill>
                  <a:srgbClr val="000000"/>
                </a:solidFill>
                <a:latin typeface="楷体" panose="02010609060101010101" charset="-122"/>
                <a:ea typeface="楷体" panose="02010609060101010101" charset="-122"/>
                <a:cs typeface="+mj-ea"/>
                <a:sym typeface="+mn-ea"/>
              </a:rPr>
              <a:t>相对人相关的评审备案程序和管理要求。</a:t>
            </a:r>
            <a:endParaRPr lang="zh-CN" altLang="en-US" sz="1800" b="1" dirty="0">
              <a:solidFill>
                <a:srgbClr val="000000"/>
              </a:solidFill>
              <a:latin typeface="楷体" panose="02010609060101010101" charset="-122"/>
              <a:ea typeface="楷体" panose="02010609060101010101" charset="-122"/>
              <a:cs typeface="+mj-ea"/>
              <a:sym typeface="+mn-ea"/>
            </a:endParaRPr>
          </a:p>
          <a:p>
            <a:pPr indent="609600" algn="just" fontAlgn="auto">
              <a:lnSpc>
                <a:spcPct val="14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mj-ea"/>
                <a:sym typeface="+mn-ea"/>
              </a:rPr>
              <a:t>《自然资源部办公厅关于进一步规范矿产资源储量评审备案工作的通知》（</a:t>
            </a:r>
            <a:r>
              <a:rPr lang="zh-CN" altLang="en-US" sz="1800" b="1" dirty="0">
                <a:solidFill>
                  <a:srgbClr val="FF0000"/>
                </a:solidFill>
                <a:latin typeface="楷体" panose="02010609060101010101" charset="-122"/>
                <a:ea typeface="楷体" panose="02010609060101010101" charset="-122"/>
                <a:cs typeface="+mj-ea"/>
                <a:sym typeface="+mn-ea"/>
              </a:rPr>
              <a:t>自然资</a:t>
            </a:r>
            <a:r>
              <a:rPr lang="zh-CN" altLang="en-US" sz="1800" b="1" dirty="0" smtClean="0">
                <a:solidFill>
                  <a:srgbClr val="FF0000"/>
                </a:solidFill>
                <a:latin typeface="楷体" panose="02010609060101010101" charset="-122"/>
                <a:ea typeface="楷体" panose="02010609060101010101" charset="-122"/>
                <a:cs typeface="+mj-ea"/>
                <a:sym typeface="+mn-ea"/>
              </a:rPr>
              <a:t>办函〔2020〕</a:t>
            </a:r>
            <a:r>
              <a:rPr lang="en-US" altLang="zh-CN" sz="1800" b="1" dirty="0" smtClean="0">
                <a:solidFill>
                  <a:srgbClr val="FF0000"/>
                </a:solidFill>
                <a:latin typeface="楷体" panose="02010609060101010101" charset="-122"/>
                <a:ea typeface="楷体" panose="02010609060101010101" charset="-122"/>
                <a:cs typeface="+mj-ea"/>
                <a:sym typeface="+mn-ea"/>
              </a:rPr>
              <a:t>96</a:t>
            </a:r>
            <a:r>
              <a:rPr lang="zh-CN" altLang="en-US" sz="1800" b="1" dirty="0" smtClean="0">
                <a:solidFill>
                  <a:srgbClr val="FF0000"/>
                </a:solidFill>
                <a:latin typeface="楷体" panose="02010609060101010101" charset="-122"/>
                <a:ea typeface="楷体" panose="02010609060101010101" charset="-122"/>
                <a:cs typeface="+mj-ea"/>
                <a:sym typeface="+mn-ea"/>
              </a:rPr>
              <a:t>6</a:t>
            </a:r>
            <a:r>
              <a:rPr lang="zh-CN" altLang="en-US" sz="1800" b="1" dirty="0">
                <a:solidFill>
                  <a:srgbClr val="FF0000"/>
                </a:solidFill>
                <a:latin typeface="楷体" panose="02010609060101010101" charset="-122"/>
                <a:ea typeface="楷体" panose="02010609060101010101" charset="-122"/>
                <a:cs typeface="+mj-ea"/>
                <a:sym typeface="+mn-ea"/>
              </a:rPr>
              <a:t>号</a:t>
            </a:r>
            <a:r>
              <a:rPr lang="zh-CN" altLang="en-US" sz="1800" b="1" dirty="0">
                <a:solidFill>
                  <a:srgbClr val="000000"/>
                </a:solidFill>
                <a:latin typeface="楷体" panose="02010609060101010101" charset="-122"/>
                <a:ea typeface="楷体" panose="02010609060101010101" charset="-122"/>
                <a:cs typeface="+mj-ea"/>
                <a:sym typeface="+mn-ea"/>
              </a:rPr>
              <a:t>）：共</a:t>
            </a:r>
            <a:r>
              <a:rPr lang="en-US" altLang="zh-CN" sz="1800" b="1" dirty="0">
                <a:solidFill>
                  <a:srgbClr val="000000"/>
                </a:solidFill>
                <a:latin typeface="楷体" panose="02010609060101010101" charset="-122"/>
                <a:ea typeface="楷体" panose="02010609060101010101" charset="-122"/>
                <a:cs typeface="+mj-ea"/>
                <a:sym typeface="+mn-ea"/>
              </a:rPr>
              <a:t>10</a:t>
            </a:r>
            <a:r>
              <a:rPr lang="zh-CN" altLang="en-US" sz="1800" b="1" dirty="0" smtClean="0">
                <a:solidFill>
                  <a:srgbClr val="000000"/>
                </a:solidFill>
                <a:latin typeface="楷体" panose="02010609060101010101" charset="-122"/>
                <a:ea typeface="楷体" panose="02010609060101010101" charset="-122"/>
                <a:cs typeface="+mj-ea"/>
                <a:sym typeface="+mn-ea"/>
              </a:rPr>
              <a:t>条</a:t>
            </a:r>
            <a:r>
              <a:rPr lang="zh-CN" altLang="en-US" sz="1800" b="1" dirty="0">
                <a:solidFill>
                  <a:srgbClr val="000000"/>
                </a:solidFill>
                <a:latin typeface="楷体" panose="02010609060101010101" charset="-122"/>
                <a:ea typeface="楷体" panose="02010609060101010101" charset="-122"/>
                <a:cs typeface="+mj-ea"/>
                <a:sym typeface="+mn-ea"/>
              </a:rPr>
              <a:t>，主要是明确了自然资源主管部门及评审机构等有关单位和评审专家的职责与要求，进一步规范了评审备案审查工作。</a:t>
            </a:r>
            <a:endParaRPr lang="zh-CN" altLang="en-US" sz="1800" b="1" dirty="0">
              <a:solidFill>
                <a:srgbClr val="000000"/>
              </a:solidFill>
              <a:latin typeface="楷体" panose="02010609060101010101" charset="-122"/>
              <a:ea typeface="楷体" panose="02010609060101010101" charset="-122"/>
              <a:cs typeface="+mj-ea"/>
              <a:sym typeface="+mn-ea"/>
            </a:endParaRPr>
          </a:p>
        </p:txBody>
      </p:sp>
      <p:sp>
        <p:nvSpPr>
          <p:cNvPr id="5" name="标题 4"/>
          <p:cNvSpPr>
            <a:spLocks noGrp="1"/>
          </p:cNvSpPr>
          <p:nvPr>
            <p:ph type="title"/>
          </p:nvPr>
        </p:nvSpPr>
        <p:spPr/>
        <p:txBody>
          <a:bodyPr/>
          <a:p>
            <a:r>
              <a:rPr lang="zh-CN" altLang="en-US">
                <a:sym typeface="+mn-ea"/>
              </a:rPr>
              <a:t>评审备案管理改革</a:t>
            </a:r>
            <a:endParaRPr lang="zh-CN" altLang="en-US"/>
          </a:p>
        </p:txBody>
      </p:sp>
    </p:spTree>
  </p:cSld>
  <p:clrMapOvr>
    <a:masterClrMapping/>
  </p:clrMapOvr>
  <p:transition advTm="337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869315"/>
            <a:ext cx="7452995" cy="4015105"/>
          </a:xfrm>
          <a:prstGeom prst="rect">
            <a:avLst/>
          </a:prstGeom>
          <a:noFill/>
          <a:ln w="9525">
            <a:noFill/>
          </a:ln>
        </p:spPr>
        <p:txBody>
          <a:bodyPr wrap="square">
            <a:spAutoFit/>
          </a:bodyPr>
          <a:lstStyle/>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3. 评审会议要求</a:t>
            </a:r>
            <a:endParaRPr 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1</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）专家的选择和专家组的组成。</a:t>
            </a:r>
            <a:endPar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endParaRPr>
          </a:p>
          <a:p>
            <a:pPr indent="457200" algn="just">
              <a:lnSpc>
                <a:spcPct val="150000"/>
              </a:lnSpc>
              <a:spcBef>
                <a:spcPts val="300"/>
              </a:spcBef>
              <a:spcAft>
                <a:spcPts val="300"/>
              </a:spcAft>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评审</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备案原则上采取</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会议审查</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方式。应采用</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随机方式</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从专家库中选择相应专业的矿产资源储量评审专家，组成专业结构合理的专家组</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a:lnSpc>
                <a:spcPct val="150000"/>
              </a:lnSpc>
              <a:spcBef>
                <a:spcPts val="300"/>
              </a:spcBef>
              <a:spcAft>
                <a:spcPts val="300"/>
              </a:spcAft>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矿产资源</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储量规模</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中型及以上的不少于5名专家</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小型的不少于3名专家</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专家组长</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应具备相关矿产的综合知识和能力，具有相应的工作经历</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号文</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第</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3</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标题 1"/>
          <p:cNvSpPr>
            <a:spLocks noGrp="1"/>
          </p:cNvSpPr>
          <p:nvPr/>
        </p:nvSpPr>
        <p:spPr>
          <a:xfrm>
            <a:off x="1234676" y="175260"/>
            <a:ext cx="6654328" cy="7137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zh-CN" altLang="en-US" sz="2800" b="1" dirty="0">
              <a:solidFill>
                <a:srgbClr val="FF0000"/>
              </a:solidFill>
              <a:latin typeface="华文新魏" panose="02010800040101010101" charset="-122"/>
              <a:ea typeface="华文新魏" panose="0201080004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959485"/>
            <a:ext cx="7452995" cy="2477601"/>
          </a:xfrm>
          <a:prstGeom prst="rect">
            <a:avLst/>
          </a:prstGeom>
          <a:noFill/>
          <a:ln w="9525">
            <a:noFill/>
          </a:ln>
        </p:spPr>
        <p:txBody>
          <a:bodyPr wrap="square">
            <a:spAutoFit/>
          </a:bodyPr>
          <a:lstStyle/>
          <a:p>
            <a:pPr indent="457200" fontAlgn="auto">
              <a:lnSpc>
                <a:spcPct val="150000"/>
              </a:lnSpc>
              <a:spcBef>
                <a:spcPts val="300"/>
              </a:spcBef>
              <a:spcAft>
                <a:spcPts val="300"/>
              </a:spcAft>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2</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）评审备案审查内容。</a:t>
            </a:r>
            <a:endPar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重点</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对</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工业指标</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地质勘查及研究程度</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开采技术条件</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矿石加工选冶技术性能研究和综合勘查综合评价</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等的</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合规性合理性</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进行审查，</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符合国家法律法规政策、技术标准要求</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的，自然资源主管部门</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予以评审备案</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26号文第八条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873125"/>
            <a:ext cx="7452995" cy="3477875"/>
          </a:xfrm>
          <a:prstGeom prst="rect">
            <a:avLst/>
          </a:prstGeom>
          <a:noFill/>
          <a:ln w="9525">
            <a:noFill/>
          </a:ln>
        </p:spPr>
        <p:txBody>
          <a:bodyPr wrap="square">
            <a:spAutoFit/>
          </a:bodyPr>
          <a:lstStyle/>
          <a:p>
            <a:pPr indent="457200" fontAlgn="auto">
              <a:lnSpc>
                <a:spcPct val="150000"/>
              </a:lnSpc>
              <a:spcBef>
                <a:spcPts val="300"/>
              </a:spcBef>
              <a:spcAft>
                <a:spcPts val="300"/>
              </a:spcAft>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3</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）专家个人意见和专家组意见。</a:t>
            </a:r>
            <a:endPar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评审</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专家应恪守职业道德和行为规范，</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独立提出署名意见</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，对其</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客观性、真实性和完整性负责</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，具有保留个人不同意见的权利。</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None/>
            </a:pP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专家组长</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还应组织专家组开展评审和复核，</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综合专家个人意见形成专家组意见</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。评审</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专家徇私舞弊、弄虚作假、玩忽职守，以及违反回避原则的，应该承担相关责任</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号文</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第</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7</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99465" y="1333500"/>
            <a:ext cx="7546340" cy="2476500"/>
          </a:xfrm>
          <a:prstGeom prst="rect">
            <a:avLst/>
          </a:prstGeom>
          <a:noFill/>
          <a:ln w="9525">
            <a:noFill/>
          </a:ln>
        </p:spPr>
        <p:txBody>
          <a:bodyPr wrap="square">
            <a:spAutoFit/>
          </a:bodyPr>
          <a:lstStyle/>
          <a:p>
            <a:pPr indent="457200" fontAlgn="auto">
              <a:lnSpc>
                <a:spcPct val="150000"/>
              </a:lnSpc>
              <a:spcBef>
                <a:spcPts val="300"/>
              </a:spcBef>
              <a:spcAft>
                <a:spcPts val="300"/>
              </a:spcAft>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4</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）现场核查要求。</a:t>
            </a:r>
            <a:endPar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首次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申请评审备案矿产资源储量</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规模大型</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，非油气矿产累计查明矿产资源量</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变化量达到大型</a:t>
            </a:r>
            <a:r>
              <a:rPr lang="zh-CN" altLang="en-US" sz="2000" b="1" dirty="0" smtClean="0">
                <a:solidFill>
                  <a:srgbClr val="0000FF"/>
                </a:solidFill>
                <a:latin typeface="楷体" panose="02010609060101010101" charset="-122"/>
                <a:ea typeface="楷体" panose="02010609060101010101" charset="-122"/>
                <a:cs typeface="楷体" panose="02010609060101010101" charset="-122"/>
                <a:sym typeface="+mn-ea"/>
              </a:rPr>
              <a:t>规模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，以及评审备案过程中</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存疑的</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应组织现场核查</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形成现场核查报告</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，作为评审备案的依据。（</a:t>
            </a: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号文第四条</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58558" y="882015"/>
            <a:ext cx="7452995" cy="3770263"/>
          </a:xfrm>
          <a:prstGeom prst="rect">
            <a:avLst/>
          </a:prstGeom>
          <a:noFill/>
          <a:ln w="9525">
            <a:noFill/>
          </a:ln>
        </p:spPr>
        <p:txBody>
          <a:bodyPr wrap="square">
            <a:spAutoFit/>
          </a:bodyPr>
          <a:lstStyle/>
          <a:p>
            <a:pPr indent="457200" algn="l" fontAlgn="auto">
              <a:lnSpc>
                <a:spcPct val="150000"/>
              </a:lnSpc>
              <a:spcBef>
                <a:spcPts val="300"/>
              </a:spcBef>
              <a:spcAft>
                <a:spcPts val="300"/>
              </a:spcAft>
              <a:buClrTx/>
              <a:buSzTx/>
              <a:buFontTx/>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（5）现场核查内容</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FF"/>
                </a:solidFill>
                <a:latin typeface="楷体" panose="02010609060101010101" charset="-122"/>
                <a:ea typeface="楷体" panose="02010609060101010101" charset="-122"/>
                <a:cs typeface="楷体" panose="02010609060101010101" charset="-122"/>
                <a:sym typeface="+mn-ea"/>
              </a:rPr>
              <a:t>非</a:t>
            </a:r>
            <a:r>
              <a:rPr lang="zh-CN" altLang="en-US" sz="1800" b="1" dirty="0">
                <a:solidFill>
                  <a:srgbClr val="0000FF"/>
                </a:solidFill>
                <a:latin typeface="楷体" panose="02010609060101010101" charset="-122"/>
                <a:ea typeface="楷体" panose="02010609060101010101" charset="-122"/>
                <a:cs typeface="楷体" panose="02010609060101010101" charset="-122"/>
                <a:sym typeface="+mn-ea"/>
              </a:rPr>
              <a:t>油气矿产。</a:t>
            </a:r>
            <a:endParaRPr lang="zh-CN" altLang="en-US" sz="1800" b="1" dirty="0">
              <a:solidFill>
                <a:srgbClr val="0000FF"/>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①矿区（山）的地理、交通、采选（冶）设备及排水设施等情况</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是否与矿产资源储量报告所述一致</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②矿区（山）的地形地貌情况</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与送审的地形图、地质填图是否吻合</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③槽探、井探、坑探、钻探等新增工程现场及</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岩心情</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况</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是否与矿产资源储量报告及有关资料描述一致</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06400">
              <a:lnSpc>
                <a:spcPct val="150000"/>
              </a:lnSpc>
              <a:spcBef>
                <a:spcPts val="300"/>
              </a:spcBef>
              <a:spcAft>
                <a:spcPts val="300"/>
              </a:spcAft>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④按规范要求应标记或保留的相关工程标识是否正确标记或保留；核查</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野外工作验收结果的真实性情况</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号文附件</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1</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8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963295"/>
            <a:ext cx="7452995" cy="2862322"/>
          </a:xfrm>
          <a:prstGeom prst="rect">
            <a:avLst/>
          </a:prstGeom>
          <a:noFill/>
          <a:ln w="9525">
            <a:noFill/>
          </a:ln>
        </p:spPr>
        <p:txBody>
          <a:bodyPr wrap="square">
            <a:spAutoFit/>
          </a:bodyPr>
          <a:lstStyle/>
          <a:p>
            <a:pPr indent="406400" fontAlgn="auto">
              <a:lnSpc>
                <a:spcPct val="150000"/>
              </a:lnSpc>
              <a:spcBef>
                <a:spcPts val="300"/>
              </a:spcBef>
              <a:spcAft>
                <a:spcPts val="300"/>
              </a:spcAft>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（5）现场核查内容</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000" b="1" dirty="0" smtClean="0">
                <a:solidFill>
                  <a:srgbClr val="0000FF"/>
                </a:solidFill>
                <a:latin typeface="楷体" panose="02010609060101010101" charset="-122"/>
                <a:ea typeface="楷体" panose="02010609060101010101" charset="-122"/>
                <a:cs typeface="楷体" panose="02010609060101010101" charset="-122"/>
                <a:sym typeface="+mn-ea"/>
              </a:rPr>
              <a:t>非</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油气矿产。</a:t>
            </a:r>
            <a:endParaRPr lang="zh-CN" altLang="en-US" sz="2000" b="1" dirty="0">
              <a:solidFill>
                <a:srgbClr val="0000FF"/>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⑤</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有关</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分析化验测试结果的真实性情况</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⑥单位论证工业指标或开展预可行性研究、可行性研究、与之相应的技术经济评价的，核实</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相应报告的内容和结论的真实性情况</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⑦现场质询主要勘查施工人员及报告编制人员，</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了解勘查施工及报告编制的真实性情况</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966</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号文附件</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1</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90245" y="922655"/>
            <a:ext cx="7821930" cy="2785378"/>
          </a:xfrm>
          <a:prstGeom prst="rect">
            <a:avLst/>
          </a:prstGeom>
          <a:noFill/>
          <a:ln w="9525">
            <a:noFill/>
          </a:ln>
        </p:spPr>
        <p:txBody>
          <a:bodyPr wrap="square">
            <a:spAutoFit/>
          </a:bodyPr>
          <a:lstStyle/>
          <a:p>
            <a:pPr indent="406400" fontAlgn="auto">
              <a:lnSpc>
                <a:spcPct val="150000"/>
              </a:lnSpc>
              <a:spcBef>
                <a:spcPts val="300"/>
              </a:spcBef>
              <a:spcAft>
                <a:spcPts val="300"/>
              </a:spcAft>
              <a:buNone/>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000" b="1" dirty="0" smtClean="0">
                <a:solidFill>
                  <a:srgbClr val="FF0000"/>
                </a:solidFill>
                <a:latin typeface="楷体" panose="02010609060101010101" charset="-122"/>
                <a:ea typeface="楷体" panose="02010609060101010101" charset="-122"/>
                <a:cs typeface="楷体" panose="02010609060101010101" charset="-122"/>
                <a:sym typeface="+mn-ea"/>
              </a:rPr>
              <a:t>6</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）评审意见书的形成及</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矿产资源储量评审备案信息表的填写。</a:t>
            </a:r>
            <a:endPar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矿产资源</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储量</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评审意见书</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（样式见附件2）</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应依据评审会议及现场核查情况形成</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。根据评审意见书结论予以评审备案的，应</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填写矿产资源储量评审备案信息表</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（附件</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3</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966号文第五条</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矿产资源储量登记书内容纳入评审备案管理，不再作为矿业权登记要件，将</a:t>
            </a:r>
            <a:r>
              <a:rPr lang="zh-CN" altLang="en-US" sz="1800" b="1" dirty="0">
                <a:solidFill>
                  <a:srgbClr val="0000FF"/>
                </a:solidFill>
                <a:latin typeface="楷体" panose="02010609060101010101" charset="-122"/>
                <a:ea typeface="楷体" panose="02010609060101010101" charset="-122"/>
                <a:cs typeface="楷体" panose="02010609060101010101" charset="-122"/>
                <a:sym typeface="+mn-ea"/>
              </a:rPr>
              <a:t>评审备案结果作为统计的依据</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7号文第九条</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5" name="标题 1"/>
          <p:cNvSpPr>
            <a:spLocks noGrp="1"/>
          </p:cNvSpPr>
          <p:nvPr/>
        </p:nvSpPr>
        <p:spPr>
          <a:xfrm>
            <a:off x="168966" y="314960"/>
            <a:ext cx="879419" cy="3793490"/>
          </a:xfrm>
          <a:prstGeom prst="rect">
            <a:avLst/>
          </a:prstGeom>
        </p:spPr>
        <p:txBody>
          <a:bodyPr vert="horz" lIns="91440" tIns="45720" rIns="91440" bIns="45720" rtlCol="0" anchor="ctr">
            <a:normAutofit fontScale="95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lnSpc>
                <a:spcPct val="150000"/>
              </a:lnSpc>
            </a:pPr>
            <a:r>
              <a:rPr lang="zh-CN" altLang="en-US" sz="2400" b="1" dirty="0" smtClean="0">
                <a:solidFill>
                  <a:srgbClr val="FF0000"/>
                </a:solidFill>
                <a:latin typeface="华文新魏" panose="02010800040101010101" charset="-122"/>
                <a:ea typeface="华文新魏" panose="02010800040101010101" charset="-122"/>
                <a:sym typeface="+mn-ea"/>
              </a:rPr>
              <a:t>适用非油气矿产评审意见书</a:t>
            </a:r>
            <a:endParaRPr lang="zh-CN" altLang="en-US" sz="2400" b="1" dirty="0">
              <a:solidFill>
                <a:srgbClr val="FF0000"/>
              </a:solidFill>
              <a:latin typeface="华文新魏" panose="02010800040101010101" charset="-122"/>
              <a:ea typeface="华文新魏" panose="02010800040101010101" charset="-122"/>
              <a:cs typeface="楷体" panose="02010609060101010101" charset="-122"/>
              <a:sym typeface="+mn-ea"/>
            </a:endParaRPr>
          </a:p>
        </p:txBody>
      </p:sp>
      <p:pic>
        <p:nvPicPr>
          <p:cNvPr id="3" name="图片 2" descr="O`5(8U4($G81GDNXP4N}F(4"/>
          <p:cNvPicPr>
            <a:picLocks noChangeAspect="1"/>
          </p:cNvPicPr>
          <p:nvPr/>
        </p:nvPicPr>
        <p:blipFill>
          <a:blip r:embed="rId1"/>
          <a:stretch>
            <a:fillRect/>
          </a:stretch>
        </p:blipFill>
        <p:spPr>
          <a:xfrm>
            <a:off x="988695" y="76200"/>
            <a:ext cx="8155305" cy="498157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pic>
        <p:nvPicPr>
          <p:cNvPr id="4" name="图片 3" descr="}XU07J@QLO%ZU$8`ZG6`ANH"/>
          <p:cNvPicPr>
            <a:picLocks noChangeAspect="1"/>
          </p:cNvPicPr>
          <p:nvPr/>
        </p:nvPicPr>
        <p:blipFill>
          <a:blip r:embed="rId1"/>
          <a:stretch>
            <a:fillRect/>
          </a:stretch>
        </p:blipFill>
        <p:spPr>
          <a:xfrm>
            <a:off x="975360" y="83185"/>
            <a:ext cx="7612380" cy="49777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pic>
        <p:nvPicPr>
          <p:cNvPr id="4" name="图片 3" descr="SZM$]QHR4L`RD@~7LEFCIJ8"/>
          <p:cNvPicPr>
            <a:picLocks noChangeAspect="1"/>
          </p:cNvPicPr>
          <p:nvPr/>
        </p:nvPicPr>
        <p:blipFill>
          <a:blip r:embed="rId1"/>
          <a:stretch>
            <a:fillRect/>
          </a:stretch>
        </p:blipFill>
        <p:spPr>
          <a:xfrm>
            <a:off x="833755" y="93980"/>
            <a:ext cx="7848600" cy="49949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5" name="标题 4"/>
          <p:cNvSpPr>
            <a:spLocks noGrp="1"/>
          </p:cNvSpPr>
          <p:nvPr>
            <p:ph type="title"/>
          </p:nvPr>
        </p:nvSpPr>
        <p:spPr/>
        <p:txBody>
          <a:bodyPr/>
          <a:p>
            <a:r>
              <a:rPr lang="zh-CN" altLang="en-US"/>
              <a:t>矿产资源储量统计改革</a:t>
            </a:r>
            <a:endParaRPr lang="zh-CN" altLang="en-US"/>
          </a:p>
        </p:txBody>
      </p:sp>
      <p:sp>
        <p:nvSpPr>
          <p:cNvPr id="4" name="文本框 3"/>
          <p:cNvSpPr txBox="1"/>
          <p:nvPr/>
        </p:nvSpPr>
        <p:spPr>
          <a:xfrm>
            <a:off x="845987" y="1700414"/>
            <a:ext cx="7452995" cy="2104390"/>
          </a:xfrm>
          <a:prstGeom prst="rect">
            <a:avLst/>
          </a:prstGeom>
          <a:noFill/>
          <a:ln w="9525">
            <a:noFill/>
          </a:ln>
        </p:spPr>
        <p:txBody>
          <a:bodyPr wrap="square">
            <a:spAutoFit/>
          </a:bodyPr>
          <a:p>
            <a:pPr indent="609600" algn="just" fontAlgn="auto">
              <a:lnSpc>
                <a:spcPct val="14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mj-ea"/>
                <a:sym typeface="+mn-ea"/>
              </a:rPr>
              <a:t>《自然资源部关于做好矿产资源储量统计工作的通知》（</a:t>
            </a:r>
            <a:r>
              <a:rPr lang="zh-CN" altLang="en-US" sz="1800" b="1" dirty="0" smtClean="0">
                <a:solidFill>
                  <a:srgbClr val="FF0000"/>
                </a:solidFill>
                <a:latin typeface="楷体" panose="02010609060101010101" charset="-122"/>
                <a:ea typeface="楷体" panose="02010609060101010101" charset="-122"/>
                <a:cs typeface="+mj-ea"/>
                <a:sym typeface="+mn-ea"/>
              </a:rPr>
              <a:t>自然资〔2020〕</a:t>
            </a:r>
            <a:r>
              <a:rPr lang="en-US" sz="1800" b="1" dirty="0" smtClean="0">
                <a:solidFill>
                  <a:srgbClr val="FF0000"/>
                </a:solidFill>
                <a:latin typeface="楷体" panose="02010609060101010101" charset="-122"/>
                <a:ea typeface="楷体" panose="02010609060101010101" charset="-122"/>
                <a:cs typeface="+mj-ea"/>
                <a:sym typeface="+mn-ea"/>
              </a:rPr>
              <a:t>158</a:t>
            </a:r>
            <a:r>
              <a:rPr lang="zh-CN" altLang="en-US" sz="1800" b="1" dirty="0">
                <a:solidFill>
                  <a:srgbClr val="FF0000"/>
                </a:solidFill>
                <a:latin typeface="楷体" panose="02010609060101010101" charset="-122"/>
                <a:ea typeface="楷体" panose="02010609060101010101" charset="-122"/>
                <a:cs typeface="+mj-ea"/>
                <a:sym typeface="+mn-ea"/>
              </a:rPr>
              <a:t>号）</a:t>
            </a:r>
            <a:r>
              <a:rPr lang="zh-CN" altLang="en-US" sz="1800" b="1" dirty="0" smtClean="0">
                <a:solidFill>
                  <a:srgbClr val="000000"/>
                </a:solidFill>
                <a:latin typeface="楷体" panose="02010609060101010101" charset="-122"/>
                <a:ea typeface="楷体" panose="02010609060101010101" charset="-122"/>
                <a:cs typeface="+mj-ea"/>
                <a:sym typeface="+mn-ea"/>
              </a:rPr>
              <a:t>：</a:t>
            </a:r>
            <a:r>
              <a:rPr lang="zh-CN" altLang="en-US" sz="1800" b="1" dirty="0" smtClean="0">
                <a:solidFill>
                  <a:srgbClr val="000000"/>
                </a:solidFill>
                <a:latin typeface="楷体" panose="02010609060101010101" charset="-122"/>
                <a:ea typeface="楷体" panose="02010609060101010101" charset="-122"/>
                <a:cs typeface="+mj-ea"/>
                <a:sym typeface="+mn-ea"/>
              </a:rPr>
              <a:t>进一步明确各级自然资源局统计工作职责、矿业权人义务，进一步明确矿山储量年报和矿产资源统计相关数据表报送时限要求。</a:t>
            </a:r>
            <a:endParaRPr lang="zh-CN" altLang="en-US" sz="1800" b="1" dirty="0" smtClean="0">
              <a:solidFill>
                <a:srgbClr val="000000"/>
              </a:solidFill>
              <a:latin typeface="楷体" panose="02010609060101010101" charset="-122"/>
              <a:ea typeface="楷体" panose="02010609060101010101" charset="-122"/>
              <a:cs typeface="+mj-ea"/>
              <a:sym typeface="+mn-ea"/>
            </a:endParaRPr>
          </a:p>
          <a:p>
            <a:pPr indent="609600" algn="just" fontAlgn="auto">
              <a:lnSpc>
                <a:spcPct val="140000"/>
              </a:lnSpc>
              <a:spcBef>
                <a:spcPts val="300"/>
              </a:spcBef>
              <a:spcAft>
                <a:spcPts val="300"/>
              </a:spcAft>
              <a:buNone/>
            </a:pPr>
            <a:endParaRPr lang="zh-CN" altLang="en-US" sz="1800" b="1" dirty="0">
              <a:solidFill>
                <a:srgbClr val="000000"/>
              </a:solidFill>
              <a:latin typeface="楷体" panose="02010609060101010101" charset="-122"/>
              <a:ea typeface="楷体" panose="02010609060101010101" charset="-122"/>
              <a:cs typeface="+mj-ea"/>
              <a:sym typeface="+mn-ea"/>
            </a:endParaRPr>
          </a:p>
        </p:txBody>
      </p:sp>
    </p:spTree>
  </p:cSld>
  <p:clrMapOvr>
    <a:masterClrMapping/>
  </p:clrMapOvr>
  <p:transition advTm="6786"/>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49020" y="831215"/>
            <a:ext cx="7452995" cy="3476625"/>
          </a:xfrm>
          <a:prstGeom prst="rect">
            <a:avLst/>
          </a:prstGeom>
          <a:noFill/>
          <a:ln w="9525">
            <a:noFill/>
          </a:ln>
        </p:spPr>
        <p:txBody>
          <a:bodyPr wrap="square">
            <a:spAutoFit/>
          </a:bodyPr>
          <a:lstStyle/>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4.评审备案结果的出具及数据入库</a:t>
            </a:r>
            <a:endParaRPr 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自然资源主管部门自受理之日起</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60个工作日</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（不含申请人补正修改时间）内完成评审备案，并书面告知申请人评审备案结果。</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号文</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第六条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0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nSpc>
                <a:spcPct val="150000"/>
              </a:lnSpc>
              <a:spcBef>
                <a:spcPts val="300"/>
              </a:spcBef>
              <a:spcAft>
                <a:spcPts val="300"/>
              </a:spcAft>
            </a:pP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根据评审意见书结论</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予以评审备案的</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，将评审备案</a:t>
            </a:r>
            <a:r>
              <a:rPr lang="zh-CN" altLang="en-US" sz="2000" b="1" dirty="0">
                <a:latin typeface="楷体" panose="02010609060101010101" charset="-122"/>
                <a:ea typeface="楷体" panose="02010609060101010101" charset="-122"/>
                <a:cs typeface="楷体" panose="02010609060101010101" charset="-122"/>
                <a:sym typeface="+mn-ea"/>
              </a:rPr>
              <a:t>结果</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（矿产资源储量评审备案信息表）</a:t>
            </a:r>
            <a:r>
              <a:rPr lang="zh-CN" altLang="en-US" sz="2000" b="1" dirty="0">
                <a:latin typeface="楷体" panose="02010609060101010101" charset="-122"/>
                <a:ea typeface="楷体" panose="02010609060101010101" charset="-122"/>
                <a:cs typeface="楷体" panose="02010609060101010101" charset="-122"/>
                <a:sym typeface="+mn-ea"/>
              </a:rPr>
              <a:t>纳入矿产资源储量数据库</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966号文第五条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0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3640" t="8981" r="13640" b="10517"/>
          <a:stretch>
            <a:fillRect/>
          </a:stretch>
        </p:blipFill>
        <p:spPr>
          <a:xfrm>
            <a:off x="4419600" y="298533"/>
            <a:ext cx="3515360" cy="4653280"/>
          </a:xfrm>
          <a:prstGeom prst="rect">
            <a:avLst/>
          </a:prstGeom>
          <a:ln>
            <a:noFill/>
          </a:ln>
        </p:spPr>
      </p:pic>
      <p:sp>
        <p:nvSpPr>
          <p:cNvPr id="4" name="灯片编号占位符 3"/>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3" name="矩形 2"/>
          <p:cNvSpPr/>
          <p:nvPr/>
        </p:nvSpPr>
        <p:spPr>
          <a:xfrm>
            <a:off x="1076960" y="382334"/>
            <a:ext cx="3068320" cy="4247317"/>
          </a:xfrm>
          <a:prstGeom prst="rect">
            <a:avLst/>
          </a:prstGeom>
        </p:spPr>
        <p:txBody>
          <a:bodyPr wrap="square">
            <a:spAutoFit/>
          </a:bodyPr>
          <a:lstStyle/>
          <a:p>
            <a:pPr indent="457200" fontAlgn="auto">
              <a:lnSpc>
                <a:spcPct val="150000"/>
              </a:lnSpc>
              <a:spcBef>
                <a:spcPts val="300"/>
              </a:spcBef>
              <a:spcAft>
                <a:spcPts val="300"/>
              </a:spcAft>
              <a:buNone/>
            </a:pP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规范了评审备案结果文件格式，明确了予以评审备案通过或不予通过的原因；明确了</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Wingdings" panose="05000000000000000000" charset="0"/>
              </a:rPr>
              <a:t>复函仅适用于评审备案的四类情形；明确了申请人如果有异议的，可提出行政复议或诉讼；明</a:t>
            </a:r>
            <a:r>
              <a:rPr lang="zh-CN" altLang="en-US" sz="2000" b="1" dirty="0" smtClean="0">
                <a:solidFill>
                  <a:srgbClr val="0000FF"/>
                </a:solidFill>
                <a:latin typeface="楷体" panose="02010609060101010101" charset="-122"/>
                <a:ea typeface="楷体" panose="02010609060101010101" charset="-122"/>
                <a:cs typeface="楷体" panose="02010609060101010101" charset="-122"/>
                <a:sym typeface="Wingdings" panose="05000000000000000000" charset="0"/>
              </a:rPr>
              <a:t>确</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评审意见</a:t>
            </a:r>
            <a:r>
              <a:rPr lang="zh-CN" altLang="en-US" sz="2000" b="1" dirty="0" smtClean="0">
                <a:solidFill>
                  <a:srgbClr val="0000FF"/>
                </a:solidFill>
                <a:latin typeface="楷体" panose="02010609060101010101" charset="-122"/>
                <a:ea typeface="楷体" panose="02010609060101010101" charset="-122"/>
                <a:cs typeface="楷体" panose="02010609060101010101" charset="-122"/>
                <a:sym typeface="+mn-ea"/>
              </a:rPr>
              <a:t>书作为</a:t>
            </a:r>
            <a:r>
              <a:rPr lang="zh-CN" altLang="en-US" sz="2000" b="1" dirty="0" smtClean="0">
                <a:solidFill>
                  <a:srgbClr val="0000FF"/>
                </a:solidFill>
                <a:latin typeface="楷体" panose="02010609060101010101" charset="-122"/>
                <a:ea typeface="楷体" panose="02010609060101010101" charset="-122"/>
                <a:cs typeface="楷体" panose="02010609060101010101" charset="-122"/>
                <a:sym typeface="Wingdings" panose="05000000000000000000" charset="0"/>
              </a:rPr>
              <a:t>复函</a:t>
            </a:r>
            <a:r>
              <a:rPr lang="zh-CN" altLang="en-US" sz="2000" b="1" dirty="0" smtClean="0">
                <a:solidFill>
                  <a:srgbClr val="0000FF"/>
                </a:solidFill>
                <a:latin typeface="楷体" panose="02010609060101010101" charset="-122"/>
                <a:ea typeface="楷体" panose="02010609060101010101" charset="-122"/>
                <a:cs typeface="楷体" panose="02010609060101010101" charset="-122"/>
                <a:sym typeface="+mn-ea"/>
              </a:rPr>
              <a:t>附</a:t>
            </a:r>
            <a:r>
              <a:rPr lang="zh-CN" altLang="en-US" sz="2000" b="1" dirty="0">
                <a:solidFill>
                  <a:srgbClr val="0000FF"/>
                </a:solidFill>
                <a:latin typeface="楷体" panose="02010609060101010101" charset="-122"/>
                <a:ea typeface="楷体" panose="02010609060101010101" charset="-122"/>
                <a:cs typeface="楷体" panose="02010609060101010101" charset="-122"/>
                <a:sym typeface="+mn-ea"/>
              </a:rPr>
              <a:t>件。</a:t>
            </a:r>
            <a:endParaRPr lang="zh-CN" altLang="en-US" sz="2000" b="1" dirty="0">
              <a:solidFill>
                <a:srgbClr val="0000FF"/>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541655" y="69215"/>
            <a:ext cx="3708400" cy="460375"/>
          </a:xfrm>
          <a:prstGeom prst="rect">
            <a:avLst/>
          </a:prstGeom>
          <a:noFill/>
        </p:spPr>
        <p:txBody>
          <a:bodyPr wrap="none" rtlCol="0" anchor="t">
            <a:spAutoFit/>
          </a:bodyPr>
          <a:p>
            <a:pPr indent="457200" algn="just" fontAlgn="auto">
              <a:lnSpc>
                <a:spcPct val="150000"/>
              </a:lnSpc>
              <a:spcBef>
                <a:spcPts val="300"/>
              </a:spcBef>
              <a:spcAft>
                <a:spcPts val="300"/>
              </a:spcAft>
              <a:buClrTx/>
              <a:buSzTx/>
              <a:buFontTx/>
              <a:buNone/>
            </a:pPr>
            <a:r>
              <a:rPr lang="en-US" sz="1600" b="1" dirty="0" smtClean="0">
                <a:solidFill>
                  <a:srgbClr val="00B050"/>
                </a:solidFill>
                <a:latin typeface="楷体" panose="02010609060101010101" charset="-122"/>
                <a:ea typeface="楷体" panose="02010609060101010101" charset="-122"/>
                <a:cs typeface="楷体" panose="02010609060101010101" charset="-122"/>
                <a:sym typeface="+mn-ea"/>
              </a:rPr>
              <a:t>4.评审备案结果的出具及数据入库</a:t>
            </a:r>
            <a:endParaRPr lang="en-US" altLang="en-US" sz="1600" b="1" dirty="0" smtClean="0">
              <a:solidFill>
                <a:srgbClr val="00B05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13178" t="9386" r="8405" b="13859"/>
          <a:stretch>
            <a:fillRect/>
          </a:stretch>
        </p:blipFill>
        <p:spPr>
          <a:xfrm>
            <a:off x="967740" y="88900"/>
            <a:ext cx="3616960" cy="4943475"/>
          </a:xfrm>
          <a:prstGeom prst="rect">
            <a:avLst/>
          </a:prstGeom>
          <a:ln>
            <a:solidFill>
              <a:srgbClr val="0000FF"/>
            </a:solidFill>
          </a:ln>
        </p:spPr>
      </p:pic>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pic>
        <p:nvPicPr>
          <p:cNvPr id="5" name="图片 4"/>
          <p:cNvPicPr>
            <a:picLocks noChangeAspect="1"/>
          </p:cNvPicPr>
          <p:nvPr/>
        </p:nvPicPr>
        <p:blipFill rotWithShape="1">
          <a:blip r:embed="rId2"/>
          <a:srcRect l="13930" t="8444" r="13849" b="13368"/>
          <a:stretch>
            <a:fillRect/>
          </a:stretch>
        </p:blipFill>
        <p:spPr>
          <a:xfrm>
            <a:off x="4767580" y="88900"/>
            <a:ext cx="3493135" cy="4942840"/>
          </a:xfrm>
          <a:prstGeom prst="rect">
            <a:avLst/>
          </a:prstGeom>
          <a:ln>
            <a:solidFill>
              <a:srgbClr val="0000FF"/>
            </a:solidFill>
          </a:ln>
        </p:spPr>
      </p:pic>
      <p:sp>
        <p:nvSpPr>
          <p:cNvPr id="4" name="标题 1"/>
          <p:cNvSpPr>
            <a:spLocks noGrp="1"/>
          </p:cNvSpPr>
          <p:nvPr/>
        </p:nvSpPr>
        <p:spPr>
          <a:xfrm>
            <a:off x="66040" y="247650"/>
            <a:ext cx="828482" cy="3793490"/>
          </a:xfrm>
          <a:prstGeom prst="rect">
            <a:avLst/>
          </a:prstGeom>
        </p:spPr>
        <p:txBody>
          <a:bodyPr vert="horz" lIns="91440" tIns="45720" rIns="91440" bIns="45720" rtlCol="0" anchor="ctr">
            <a:normAutofit fontScale="95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lnSpc>
                <a:spcPct val="120000"/>
              </a:lnSpc>
            </a:pPr>
            <a:r>
              <a:rPr lang="zh-CN" altLang="en-US" sz="2400" b="1" dirty="0" smtClean="0">
                <a:solidFill>
                  <a:srgbClr val="FF0000"/>
                </a:solidFill>
                <a:latin typeface="华文新魏" panose="02010800040101010101" charset="-122"/>
                <a:ea typeface="华文新魏" panose="02010800040101010101" charset="-122"/>
                <a:sym typeface="+mn-ea"/>
              </a:rPr>
              <a:t>适用固体矿产的评审备案信息表</a:t>
            </a:r>
            <a:endParaRPr lang="zh-CN" altLang="en-US" sz="2400" b="1" dirty="0">
              <a:solidFill>
                <a:srgbClr val="FF0000"/>
              </a:solidFill>
              <a:latin typeface="华文新魏" panose="02010800040101010101" charset="-122"/>
              <a:ea typeface="华文新魏" panose="0201080004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100" name="文本框 99"/>
          <p:cNvSpPr txBox="1"/>
          <p:nvPr/>
        </p:nvSpPr>
        <p:spPr>
          <a:xfrm>
            <a:off x="1049020" y="307340"/>
            <a:ext cx="7452995" cy="4646295"/>
          </a:xfrm>
          <a:prstGeom prst="rect">
            <a:avLst/>
          </a:prstGeom>
          <a:noFill/>
          <a:ln w="9525">
            <a:noFill/>
          </a:ln>
        </p:spPr>
        <p:txBody>
          <a:bodyPr wrap="square">
            <a:spAutoFit/>
          </a:bodyPr>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4.1</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矿产资源储量统计工作流程（</a:t>
            </a: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评审备案结果</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数据、开采动用统计基础表入库流程</a:t>
            </a:r>
            <a:endParaRPr 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①统计年度当年</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12</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月，</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厅</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将汇总完</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厅权限内评审备案结果的储量库</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下发至各地州。</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②</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地州</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自然资源主管部门将</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权限内评审备案结果（《矿产资源储量评审备案信息表》）录入数据库</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依据关停矿山《矿产资源储量统计信息表》调整数据库</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③次年</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2</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月，召开储量汇总会议，各</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地州</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依据开采矿山《矿产资源储量统计基础表》</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录入开采动用数据</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④形成统计年度的全疆矿产资源储量数据库。</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100" name="文本框 99"/>
          <p:cNvSpPr txBox="1"/>
          <p:nvPr/>
        </p:nvSpPr>
        <p:spPr>
          <a:xfrm>
            <a:off x="991870" y="185420"/>
            <a:ext cx="7452995" cy="4939030"/>
          </a:xfrm>
          <a:prstGeom prst="rect">
            <a:avLst/>
          </a:prstGeom>
          <a:noFill/>
          <a:ln w="9525">
            <a:noFill/>
          </a:ln>
        </p:spPr>
        <p:txBody>
          <a:bodyPr wrap="square">
            <a:spAutoFit/>
          </a:bodyPr>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4.2</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矿产资源储量数据库录入的基本原则</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矿区号的确定</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矿区是指经国土资源行政主管部门审核同意的探矿权人查明矿产资源储量登记的矿区范围。矿区由唯一的矿区编号标识：矿区编号为9位数字编码，其中前六位为行政区代码，后3位为所在行政区的顺序号。矿区编号</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一旦确定永久不变</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后</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3</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位</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0-100</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为</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1999</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年前矿区的顺序号，</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101-150</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为冶辅矿种矿区的顺序号</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151-200</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为黑色金属矿种矿区的顺序号，</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251-300</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为有色金属矿种的顺序号，</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301-600</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为特殊金属与建材矿种的顺序号</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601-900</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为能源矿种的顺序号，</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901-950</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为贵金属矿种顺序号，</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951-999</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为稀有金属矿种顺序号。</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100" name="文本框 99"/>
          <p:cNvSpPr txBox="1"/>
          <p:nvPr/>
        </p:nvSpPr>
        <p:spPr>
          <a:xfrm>
            <a:off x="991870" y="185420"/>
            <a:ext cx="7452995" cy="1537970"/>
          </a:xfrm>
          <a:prstGeom prst="rect">
            <a:avLst/>
          </a:prstGeom>
          <a:noFill/>
          <a:ln w="9525">
            <a:noFill/>
          </a:ln>
        </p:spPr>
        <p:txBody>
          <a:bodyPr wrap="square">
            <a:spAutoFit/>
          </a:bodyPr>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4.2</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矿产资源储量数据库录入的基本原则</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重叠矿区的范围调整和资源储量调整</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4" name="矩形 3"/>
          <p:cNvSpPr/>
          <p:nvPr/>
        </p:nvSpPr>
        <p:spPr>
          <a:xfrm>
            <a:off x="225425" y="2369185"/>
            <a:ext cx="1628775" cy="1276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atin typeface="仿宋" panose="02010609060101010101" charset="-122"/>
                <a:ea typeface="仿宋" panose="02010609060101010101" charset="-122"/>
                <a:cs typeface="仿宋" panose="02010609060101010101" charset="-122"/>
              </a:rPr>
              <a:t>A</a:t>
            </a:r>
            <a:r>
              <a:rPr lang="zh-CN" altLang="en-US">
                <a:latin typeface="仿宋" panose="02010609060101010101" charset="-122"/>
                <a:ea typeface="仿宋" panose="02010609060101010101" charset="-122"/>
                <a:cs typeface="仿宋" panose="02010609060101010101" charset="-122"/>
              </a:rPr>
              <a:t>矿区</a:t>
            </a:r>
            <a:endParaRPr lang="zh-CN" altLang="en-US">
              <a:latin typeface="仿宋" panose="02010609060101010101" charset="-122"/>
              <a:ea typeface="仿宋" panose="02010609060101010101" charset="-122"/>
              <a:cs typeface="仿宋" panose="02010609060101010101" charset="-122"/>
            </a:endParaRPr>
          </a:p>
        </p:txBody>
      </p:sp>
      <p:sp>
        <p:nvSpPr>
          <p:cNvPr id="6" name="矩形 5"/>
          <p:cNvSpPr/>
          <p:nvPr/>
        </p:nvSpPr>
        <p:spPr>
          <a:xfrm>
            <a:off x="2491740" y="1337310"/>
            <a:ext cx="1628775" cy="1276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A</a:t>
            </a:r>
            <a:r>
              <a:rPr lang="zh-CN" altLang="en-US"/>
              <a:t>矿区</a:t>
            </a:r>
            <a:endParaRPr lang="zh-CN" altLang="en-US"/>
          </a:p>
        </p:txBody>
      </p:sp>
      <p:sp>
        <p:nvSpPr>
          <p:cNvPr id="7" name="椭圆 6"/>
          <p:cNvSpPr/>
          <p:nvPr/>
        </p:nvSpPr>
        <p:spPr>
          <a:xfrm>
            <a:off x="2887345" y="1576070"/>
            <a:ext cx="838200" cy="7994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rgbClr val="FF0000"/>
                </a:solidFill>
                <a:latin typeface="仿宋" panose="02010609060101010101" charset="-122"/>
                <a:ea typeface="仿宋" panose="02010609060101010101" charset="-122"/>
                <a:cs typeface="仿宋" panose="02010609060101010101" charset="-122"/>
              </a:rPr>
              <a:t>B</a:t>
            </a:r>
            <a:r>
              <a:rPr lang="zh-CN" altLang="en-US">
                <a:solidFill>
                  <a:srgbClr val="FF0000"/>
                </a:solidFill>
                <a:latin typeface="仿宋" panose="02010609060101010101" charset="-122"/>
                <a:ea typeface="仿宋" panose="02010609060101010101" charset="-122"/>
                <a:cs typeface="仿宋" panose="02010609060101010101" charset="-122"/>
              </a:rPr>
              <a:t>矿区</a:t>
            </a:r>
            <a:endParaRPr lang="zh-CN" altLang="en-US">
              <a:solidFill>
                <a:srgbClr val="FF0000"/>
              </a:solidFill>
              <a:latin typeface="仿宋" panose="02010609060101010101" charset="-122"/>
              <a:ea typeface="仿宋" panose="02010609060101010101" charset="-122"/>
              <a:cs typeface="仿宋" panose="02010609060101010101" charset="-122"/>
            </a:endParaRPr>
          </a:p>
        </p:txBody>
      </p:sp>
      <p:sp>
        <p:nvSpPr>
          <p:cNvPr id="8" name="文本框 7"/>
          <p:cNvSpPr txBox="1"/>
          <p:nvPr/>
        </p:nvSpPr>
        <p:spPr>
          <a:xfrm>
            <a:off x="113030" y="3614420"/>
            <a:ext cx="1854200" cy="330835"/>
          </a:xfrm>
          <a:prstGeom prst="rect">
            <a:avLst/>
          </a:prstGeom>
          <a:noFill/>
        </p:spPr>
        <p:txBody>
          <a:bodyPr wrap="square" rtlCol="0">
            <a:spAutoFit/>
          </a:bodyPr>
          <a:p>
            <a:pPr>
              <a:lnSpc>
                <a:spcPct val="130000"/>
              </a:lnSpc>
            </a:pPr>
            <a:r>
              <a:rPr lang="zh-CN" altLang="en-US" sz="1200" dirty="0" smtClean="0">
                <a:latin typeface="Arial" panose="020B0604020202020204" pitchFamily="34" charset="0"/>
                <a:ea typeface="微软雅黑" panose="020B0503020204020204" pitchFamily="34" charset="-122"/>
              </a:rPr>
              <a:t>储量库中已存在的</a:t>
            </a:r>
            <a:r>
              <a:rPr lang="en-US" altLang="zh-CN" sz="1200" dirty="0" smtClean="0">
                <a:latin typeface="Arial" panose="020B0604020202020204" pitchFamily="34" charset="0"/>
                <a:ea typeface="微软雅黑" panose="020B0503020204020204" pitchFamily="34" charset="-122"/>
              </a:rPr>
              <a:t>A</a:t>
            </a:r>
            <a:r>
              <a:rPr lang="zh-CN" altLang="en-US" sz="1200" dirty="0" smtClean="0">
                <a:latin typeface="Arial" panose="020B0604020202020204" pitchFamily="34" charset="0"/>
                <a:ea typeface="微软雅黑" panose="020B0503020204020204" pitchFamily="34" charset="-122"/>
              </a:rPr>
              <a:t>矿区</a:t>
            </a:r>
            <a:endParaRPr lang="zh-CN" altLang="en-US" sz="1200" dirty="0" smtClean="0">
              <a:latin typeface="Arial" panose="020B0604020202020204" pitchFamily="34" charset="0"/>
              <a:ea typeface="微软雅黑" panose="020B0503020204020204" pitchFamily="34" charset="-122"/>
            </a:endParaRPr>
          </a:p>
        </p:txBody>
      </p:sp>
      <p:sp>
        <p:nvSpPr>
          <p:cNvPr id="9" name="文本框 8"/>
          <p:cNvSpPr txBox="1"/>
          <p:nvPr/>
        </p:nvSpPr>
        <p:spPr>
          <a:xfrm>
            <a:off x="2491740" y="1337310"/>
            <a:ext cx="611505" cy="361315"/>
          </a:xfrm>
          <a:prstGeom prst="rect">
            <a:avLst/>
          </a:prstGeom>
          <a:noFill/>
        </p:spPr>
        <p:txBody>
          <a:bodyPr wrap="none" rtlCol="0">
            <a:spAutoFit/>
          </a:bodyPr>
          <a:p>
            <a:pPr>
              <a:lnSpc>
                <a:spcPct val="130000"/>
              </a:lnSpc>
            </a:pPr>
            <a:r>
              <a:rPr lang="en-US" altLang="zh-CN" dirty="0" smtClean="0">
                <a:solidFill>
                  <a:schemeClr val="bg1"/>
                </a:solidFill>
                <a:latin typeface="仿宋" panose="02010609060101010101" charset="-122"/>
                <a:ea typeface="仿宋" panose="02010609060101010101" charset="-122"/>
                <a:cs typeface="仿宋" panose="02010609060101010101" charset="-122"/>
              </a:rPr>
              <a:t>A</a:t>
            </a:r>
            <a:r>
              <a:rPr lang="zh-CN" altLang="en-US" dirty="0" smtClean="0">
                <a:solidFill>
                  <a:schemeClr val="bg1"/>
                </a:solidFill>
                <a:latin typeface="仿宋" panose="02010609060101010101" charset="-122"/>
                <a:ea typeface="仿宋" panose="02010609060101010101" charset="-122"/>
                <a:cs typeface="仿宋" panose="02010609060101010101" charset="-122"/>
              </a:rPr>
              <a:t>矿区</a:t>
            </a:r>
            <a:endParaRPr lang="zh-CN" altLang="en-US" dirty="0" smtClean="0">
              <a:solidFill>
                <a:schemeClr val="bg1"/>
              </a:solidFill>
              <a:latin typeface="仿宋" panose="02010609060101010101" charset="-122"/>
              <a:ea typeface="仿宋" panose="02010609060101010101" charset="-122"/>
              <a:cs typeface="仿宋" panose="02010609060101010101" charset="-122"/>
            </a:endParaRPr>
          </a:p>
        </p:txBody>
      </p:sp>
      <p:sp>
        <p:nvSpPr>
          <p:cNvPr id="10" name="文本框 9"/>
          <p:cNvSpPr txBox="1"/>
          <p:nvPr/>
        </p:nvSpPr>
        <p:spPr>
          <a:xfrm>
            <a:off x="2379345" y="2604770"/>
            <a:ext cx="1965960" cy="330835"/>
          </a:xfrm>
          <a:prstGeom prst="rect">
            <a:avLst/>
          </a:prstGeom>
          <a:noFill/>
        </p:spPr>
        <p:txBody>
          <a:bodyPr wrap="square" rtlCol="0">
            <a:spAutoFit/>
          </a:bodyPr>
          <a:p>
            <a:pPr>
              <a:lnSpc>
                <a:spcPct val="130000"/>
              </a:lnSpc>
            </a:pPr>
            <a:r>
              <a:rPr lang="zh-CN" altLang="en-US" sz="1200" dirty="0" smtClean="0">
                <a:solidFill>
                  <a:srgbClr val="FF0000"/>
                </a:solidFill>
                <a:latin typeface="Arial" panose="020B0604020202020204" pitchFamily="34" charset="0"/>
                <a:ea typeface="微软雅黑" panose="020B0503020204020204" pitchFamily="34" charset="-122"/>
                <a:sym typeface="+mn-ea"/>
              </a:rPr>
              <a:t>图中蓝色部分有资源储量</a:t>
            </a:r>
            <a:endParaRPr lang="zh-CN" altLang="en-US" sz="1200" dirty="0" smtClean="0">
              <a:solidFill>
                <a:srgbClr val="FF0000"/>
              </a:solidFill>
              <a:latin typeface="Arial" panose="020B0604020202020204" pitchFamily="34" charset="0"/>
              <a:ea typeface="微软雅黑" panose="020B0503020204020204" pitchFamily="34" charset="-122"/>
              <a:sym typeface="+mn-ea"/>
            </a:endParaRPr>
          </a:p>
        </p:txBody>
      </p:sp>
      <p:sp>
        <p:nvSpPr>
          <p:cNvPr id="11" name="矩形 10"/>
          <p:cNvSpPr/>
          <p:nvPr/>
        </p:nvSpPr>
        <p:spPr>
          <a:xfrm>
            <a:off x="7224395" y="1847215"/>
            <a:ext cx="1628775" cy="1276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A</a:t>
            </a:r>
            <a:r>
              <a:rPr lang="zh-CN" altLang="en-US"/>
              <a:t>矿区</a:t>
            </a:r>
            <a:endParaRPr lang="zh-CN" altLang="en-US"/>
          </a:p>
        </p:txBody>
      </p:sp>
      <p:sp>
        <p:nvSpPr>
          <p:cNvPr id="13" name="椭圆 12"/>
          <p:cNvSpPr/>
          <p:nvPr/>
        </p:nvSpPr>
        <p:spPr>
          <a:xfrm>
            <a:off x="7620000" y="2085975"/>
            <a:ext cx="838200" cy="799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bg1"/>
                </a:solidFill>
                <a:latin typeface="仿宋" panose="02010609060101010101" charset="-122"/>
                <a:ea typeface="仿宋" panose="02010609060101010101" charset="-122"/>
                <a:cs typeface="仿宋" panose="02010609060101010101" charset="-122"/>
              </a:rPr>
              <a:t>B</a:t>
            </a:r>
            <a:r>
              <a:rPr lang="zh-CN" altLang="en-US">
                <a:solidFill>
                  <a:schemeClr val="bg1"/>
                </a:solidFill>
                <a:latin typeface="仿宋" panose="02010609060101010101" charset="-122"/>
                <a:ea typeface="仿宋" panose="02010609060101010101" charset="-122"/>
                <a:cs typeface="仿宋" panose="02010609060101010101" charset="-122"/>
              </a:rPr>
              <a:t>矿区</a:t>
            </a:r>
            <a:endParaRPr lang="zh-CN" altLang="en-US">
              <a:solidFill>
                <a:schemeClr val="bg1"/>
              </a:solidFill>
              <a:latin typeface="仿宋" panose="02010609060101010101" charset="-122"/>
              <a:ea typeface="仿宋" panose="02010609060101010101" charset="-122"/>
              <a:cs typeface="仿宋" panose="02010609060101010101" charset="-122"/>
            </a:endParaRPr>
          </a:p>
        </p:txBody>
      </p:sp>
      <p:sp>
        <p:nvSpPr>
          <p:cNvPr id="14" name="文本框 13"/>
          <p:cNvSpPr txBox="1"/>
          <p:nvPr/>
        </p:nvSpPr>
        <p:spPr>
          <a:xfrm>
            <a:off x="7242810" y="1847215"/>
            <a:ext cx="611505" cy="361315"/>
          </a:xfrm>
          <a:prstGeom prst="rect">
            <a:avLst/>
          </a:prstGeom>
          <a:noFill/>
        </p:spPr>
        <p:txBody>
          <a:bodyPr wrap="none" rtlCol="0">
            <a:spAutoFit/>
          </a:bodyPr>
          <a:p>
            <a:pPr>
              <a:lnSpc>
                <a:spcPct val="130000"/>
              </a:lnSpc>
            </a:pPr>
            <a:r>
              <a:rPr lang="en-US" altLang="zh-CN" dirty="0" smtClean="0">
                <a:solidFill>
                  <a:schemeClr val="bg1"/>
                </a:solidFill>
                <a:latin typeface="仿宋" panose="02010609060101010101" charset="-122"/>
                <a:ea typeface="仿宋" panose="02010609060101010101" charset="-122"/>
                <a:cs typeface="仿宋" panose="02010609060101010101" charset="-122"/>
              </a:rPr>
              <a:t>A</a:t>
            </a:r>
            <a:r>
              <a:rPr lang="zh-CN" altLang="en-US" dirty="0" smtClean="0">
                <a:solidFill>
                  <a:schemeClr val="bg1"/>
                </a:solidFill>
                <a:latin typeface="仿宋" panose="02010609060101010101" charset="-122"/>
                <a:ea typeface="仿宋" panose="02010609060101010101" charset="-122"/>
                <a:cs typeface="仿宋" panose="02010609060101010101" charset="-122"/>
              </a:rPr>
              <a:t>矿区</a:t>
            </a:r>
            <a:endParaRPr lang="zh-CN" altLang="en-US" dirty="0" smtClean="0">
              <a:solidFill>
                <a:schemeClr val="bg1"/>
              </a:solidFill>
              <a:latin typeface="仿宋" panose="02010609060101010101" charset="-122"/>
              <a:ea typeface="仿宋" panose="02010609060101010101" charset="-122"/>
              <a:cs typeface="仿宋" panose="02010609060101010101" charset="-122"/>
            </a:endParaRPr>
          </a:p>
        </p:txBody>
      </p:sp>
      <p:sp>
        <p:nvSpPr>
          <p:cNvPr id="15" name="椭圆 14"/>
          <p:cNvSpPr/>
          <p:nvPr/>
        </p:nvSpPr>
        <p:spPr>
          <a:xfrm>
            <a:off x="7129780" y="906145"/>
            <a:ext cx="838200" cy="7994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rgbClr val="FF0000"/>
                </a:solidFill>
                <a:latin typeface="仿宋" panose="02010609060101010101" charset="-122"/>
                <a:ea typeface="仿宋" panose="02010609060101010101" charset="-122"/>
                <a:cs typeface="仿宋" panose="02010609060101010101" charset="-122"/>
              </a:rPr>
              <a:t>B</a:t>
            </a:r>
            <a:r>
              <a:rPr lang="zh-CN" altLang="en-US">
                <a:solidFill>
                  <a:srgbClr val="FF0000"/>
                </a:solidFill>
                <a:latin typeface="仿宋" panose="02010609060101010101" charset="-122"/>
                <a:ea typeface="仿宋" panose="02010609060101010101" charset="-122"/>
                <a:cs typeface="仿宋" panose="02010609060101010101" charset="-122"/>
              </a:rPr>
              <a:t>矿区</a:t>
            </a:r>
            <a:endParaRPr lang="zh-CN" altLang="en-US">
              <a:solidFill>
                <a:srgbClr val="FF0000"/>
              </a:solidFill>
              <a:latin typeface="仿宋" panose="02010609060101010101" charset="-122"/>
              <a:ea typeface="仿宋" panose="02010609060101010101" charset="-122"/>
              <a:cs typeface="仿宋" panose="02010609060101010101" charset="-122"/>
            </a:endParaRPr>
          </a:p>
        </p:txBody>
      </p:sp>
      <p:cxnSp>
        <p:nvCxnSpPr>
          <p:cNvPr id="16" name="肘形连接符 15"/>
          <p:cNvCxnSpPr>
            <a:stCxn id="6" idx="3"/>
          </p:cNvCxnSpPr>
          <p:nvPr/>
        </p:nvCxnSpPr>
        <p:spPr>
          <a:xfrm>
            <a:off x="4120515" y="1975485"/>
            <a:ext cx="3057525" cy="463550"/>
          </a:xfrm>
          <a:prstGeom prst="bentConnector3">
            <a:avLst>
              <a:gd name="adj1" fmla="val 50010"/>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85385" y="2429510"/>
            <a:ext cx="2257425" cy="810260"/>
          </a:xfrm>
          <a:prstGeom prst="rect">
            <a:avLst/>
          </a:prstGeom>
          <a:noFill/>
        </p:spPr>
        <p:txBody>
          <a:bodyPr wrap="square" rtlCol="0">
            <a:spAutoFit/>
          </a:bodyPr>
          <a:p>
            <a:pPr>
              <a:lnSpc>
                <a:spcPct val="130000"/>
              </a:lnSpc>
            </a:pPr>
            <a:r>
              <a:rPr lang="zh-CN" altLang="en-US" sz="1200" dirty="0" smtClean="0">
                <a:solidFill>
                  <a:srgbClr val="FF0000"/>
                </a:solidFill>
                <a:latin typeface="Arial" panose="020B0604020202020204" pitchFamily="34" charset="0"/>
                <a:ea typeface="微软雅黑" panose="020B0503020204020204" pitchFamily="34" charset="-122"/>
              </a:rPr>
              <a:t>在</a:t>
            </a:r>
            <a:r>
              <a:rPr lang="en-US" altLang="zh-CN" sz="1200" dirty="0" smtClean="0">
                <a:solidFill>
                  <a:srgbClr val="FF0000"/>
                </a:solidFill>
                <a:latin typeface="Arial" panose="020B0604020202020204" pitchFamily="34" charset="0"/>
                <a:ea typeface="微软雅黑" panose="020B0503020204020204" pitchFamily="34" charset="-122"/>
              </a:rPr>
              <a:t>A</a:t>
            </a:r>
            <a:r>
              <a:rPr lang="zh-CN" altLang="en-US" sz="1200" dirty="0" smtClean="0">
                <a:solidFill>
                  <a:srgbClr val="FF0000"/>
                </a:solidFill>
                <a:latin typeface="Arial" panose="020B0604020202020204" pitchFamily="34" charset="0"/>
                <a:ea typeface="微软雅黑" panose="020B0503020204020204" pitchFamily="34" charset="-122"/>
              </a:rPr>
              <a:t>矿区内调整坐标将重叠部分扣除，并将重叠部分资源储量</a:t>
            </a:r>
            <a:r>
              <a:rPr lang="en-US" altLang="zh-CN" sz="1200" dirty="0" smtClean="0">
                <a:solidFill>
                  <a:srgbClr val="FF0000"/>
                </a:solidFill>
                <a:latin typeface="Arial" panose="020B0604020202020204" pitchFamily="34" charset="0"/>
                <a:ea typeface="微软雅黑" panose="020B0503020204020204" pitchFamily="34" charset="-122"/>
              </a:rPr>
              <a:t>“</a:t>
            </a:r>
            <a:r>
              <a:rPr lang="zh-CN" altLang="en-US" sz="1200" dirty="0" smtClean="0">
                <a:solidFill>
                  <a:srgbClr val="FF0000"/>
                </a:solidFill>
                <a:latin typeface="Arial" panose="020B0604020202020204" pitchFamily="34" charset="0"/>
                <a:ea typeface="微软雅黑" panose="020B0503020204020204" pitchFamily="34" charset="-122"/>
              </a:rPr>
              <a:t>重算增减</a:t>
            </a:r>
            <a:r>
              <a:rPr lang="en-US" altLang="zh-CN" sz="1200" dirty="0" smtClean="0">
                <a:solidFill>
                  <a:srgbClr val="FF0000"/>
                </a:solidFill>
                <a:latin typeface="Arial" panose="020B0604020202020204" pitchFamily="34" charset="0"/>
                <a:ea typeface="微软雅黑" panose="020B0503020204020204" pitchFamily="34" charset="-122"/>
              </a:rPr>
              <a:t>”</a:t>
            </a:r>
            <a:r>
              <a:rPr lang="zh-CN" altLang="en-US" sz="1200" dirty="0" smtClean="0">
                <a:solidFill>
                  <a:srgbClr val="FF0000"/>
                </a:solidFill>
                <a:latin typeface="Arial" panose="020B0604020202020204" pitchFamily="34" charset="0"/>
                <a:ea typeface="微软雅黑" panose="020B0503020204020204" pitchFamily="34" charset="-122"/>
              </a:rPr>
              <a:t>减去</a:t>
            </a:r>
            <a:endParaRPr lang="zh-CN" altLang="en-US" sz="1200" dirty="0" smtClean="0">
              <a:solidFill>
                <a:srgbClr val="FF0000"/>
              </a:solidFill>
              <a:latin typeface="Arial" panose="020B0604020202020204" pitchFamily="34" charset="0"/>
              <a:ea typeface="微软雅黑" panose="020B0503020204020204" pitchFamily="34" charset="-122"/>
            </a:endParaRPr>
          </a:p>
        </p:txBody>
      </p:sp>
      <p:cxnSp>
        <p:nvCxnSpPr>
          <p:cNvPr id="19" name="肘形连接符 18"/>
          <p:cNvCxnSpPr/>
          <p:nvPr/>
        </p:nvCxnSpPr>
        <p:spPr>
          <a:xfrm flipV="1">
            <a:off x="3733800" y="1337310"/>
            <a:ext cx="3038475" cy="628650"/>
          </a:xfrm>
          <a:prstGeom prst="bentConnector3">
            <a:avLst>
              <a:gd name="adj1" fmla="val 63176"/>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83505" y="981710"/>
            <a:ext cx="2257425" cy="330835"/>
          </a:xfrm>
          <a:prstGeom prst="rect">
            <a:avLst/>
          </a:prstGeom>
          <a:noFill/>
        </p:spPr>
        <p:txBody>
          <a:bodyPr wrap="square" rtlCol="0">
            <a:spAutoFit/>
          </a:bodyPr>
          <a:p>
            <a:pPr>
              <a:lnSpc>
                <a:spcPct val="130000"/>
              </a:lnSpc>
            </a:pPr>
            <a:r>
              <a:rPr lang="zh-CN" altLang="en-US" sz="1200" dirty="0" smtClean="0">
                <a:solidFill>
                  <a:srgbClr val="FF0000"/>
                </a:solidFill>
                <a:latin typeface="Arial" panose="020B0604020202020204" pitchFamily="34" charset="0"/>
                <a:ea typeface="微软雅黑" panose="020B0503020204020204" pitchFamily="34" charset="-122"/>
              </a:rPr>
              <a:t>新建</a:t>
            </a:r>
            <a:r>
              <a:rPr lang="en-US" altLang="zh-CN" sz="1200" dirty="0" smtClean="0">
                <a:solidFill>
                  <a:srgbClr val="FF0000"/>
                </a:solidFill>
                <a:latin typeface="Arial" panose="020B0604020202020204" pitchFamily="34" charset="0"/>
                <a:ea typeface="微软雅黑" panose="020B0503020204020204" pitchFamily="34" charset="-122"/>
              </a:rPr>
              <a:t>B</a:t>
            </a:r>
            <a:r>
              <a:rPr lang="zh-CN" altLang="en-US" sz="1200" dirty="0" smtClean="0">
                <a:solidFill>
                  <a:srgbClr val="FF0000"/>
                </a:solidFill>
                <a:latin typeface="Arial" panose="020B0604020202020204" pitchFamily="34" charset="0"/>
                <a:ea typeface="微软雅黑" panose="020B0503020204020204" pitchFamily="34" charset="-122"/>
              </a:rPr>
              <a:t>矿区，新给定矿区号</a:t>
            </a:r>
            <a:endParaRPr lang="zh-CN" altLang="en-US" sz="1200" dirty="0" smtClean="0">
              <a:solidFill>
                <a:srgbClr val="FF0000"/>
              </a:solidFill>
              <a:latin typeface="Arial" panose="020B0604020202020204" pitchFamily="34" charset="0"/>
              <a:ea typeface="微软雅黑" panose="020B0503020204020204" pitchFamily="34" charset="-122"/>
            </a:endParaRPr>
          </a:p>
        </p:txBody>
      </p:sp>
      <p:sp>
        <p:nvSpPr>
          <p:cNvPr id="21" name="矩形 20"/>
          <p:cNvSpPr/>
          <p:nvPr/>
        </p:nvSpPr>
        <p:spPr>
          <a:xfrm>
            <a:off x="2491740" y="3390265"/>
            <a:ext cx="1628775" cy="1276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A</a:t>
            </a:r>
            <a:r>
              <a:rPr lang="zh-CN" altLang="en-US"/>
              <a:t>矿区</a:t>
            </a:r>
            <a:endParaRPr lang="zh-CN" altLang="en-US"/>
          </a:p>
        </p:txBody>
      </p:sp>
      <p:sp>
        <p:nvSpPr>
          <p:cNvPr id="22" name="椭圆 21"/>
          <p:cNvSpPr/>
          <p:nvPr/>
        </p:nvSpPr>
        <p:spPr>
          <a:xfrm>
            <a:off x="2887345" y="3628390"/>
            <a:ext cx="838200" cy="7994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rgbClr val="FF0000"/>
                </a:solidFill>
                <a:latin typeface="仿宋" panose="02010609060101010101" charset="-122"/>
                <a:ea typeface="仿宋" panose="02010609060101010101" charset="-122"/>
                <a:cs typeface="仿宋" panose="02010609060101010101" charset="-122"/>
              </a:rPr>
              <a:t>B</a:t>
            </a:r>
            <a:r>
              <a:rPr lang="zh-CN" altLang="en-US">
                <a:solidFill>
                  <a:srgbClr val="FF0000"/>
                </a:solidFill>
                <a:latin typeface="仿宋" panose="02010609060101010101" charset="-122"/>
                <a:ea typeface="仿宋" panose="02010609060101010101" charset="-122"/>
                <a:cs typeface="仿宋" panose="02010609060101010101" charset="-122"/>
              </a:rPr>
              <a:t>矿区</a:t>
            </a:r>
            <a:endParaRPr lang="zh-CN" altLang="en-US">
              <a:solidFill>
                <a:srgbClr val="FF0000"/>
              </a:solidFill>
              <a:latin typeface="仿宋" panose="02010609060101010101" charset="-122"/>
              <a:ea typeface="仿宋" panose="02010609060101010101" charset="-122"/>
              <a:cs typeface="仿宋" panose="02010609060101010101" charset="-122"/>
            </a:endParaRPr>
          </a:p>
        </p:txBody>
      </p:sp>
      <p:sp>
        <p:nvSpPr>
          <p:cNvPr id="24" name="文本框 23"/>
          <p:cNvSpPr txBox="1"/>
          <p:nvPr/>
        </p:nvSpPr>
        <p:spPr>
          <a:xfrm>
            <a:off x="2407285" y="4666615"/>
            <a:ext cx="1910715" cy="330835"/>
          </a:xfrm>
          <a:prstGeom prst="rect">
            <a:avLst/>
          </a:prstGeom>
          <a:noFill/>
        </p:spPr>
        <p:txBody>
          <a:bodyPr wrap="square" rtlCol="0">
            <a:spAutoFit/>
          </a:bodyPr>
          <a:p>
            <a:pPr>
              <a:lnSpc>
                <a:spcPct val="130000"/>
              </a:lnSpc>
            </a:pPr>
            <a:r>
              <a:rPr lang="zh-CN" altLang="en-US" sz="1200" dirty="0" smtClean="0">
                <a:solidFill>
                  <a:srgbClr val="FF0000"/>
                </a:solidFill>
                <a:latin typeface="Arial" panose="020B0604020202020204" pitchFamily="34" charset="0"/>
                <a:ea typeface="微软雅黑" panose="020B0503020204020204" pitchFamily="34" charset="-122"/>
                <a:sym typeface="+mn-ea"/>
              </a:rPr>
              <a:t>图中蓝色部分无资源储量</a:t>
            </a:r>
            <a:endParaRPr lang="zh-CN" altLang="en-US" sz="1200" dirty="0" smtClean="0">
              <a:solidFill>
                <a:srgbClr val="FF0000"/>
              </a:solidFill>
              <a:latin typeface="Arial" panose="020B0604020202020204" pitchFamily="34" charset="0"/>
              <a:ea typeface="微软雅黑" panose="020B0503020204020204" pitchFamily="34" charset="-122"/>
              <a:sym typeface="+mn-ea"/>
            </a:endParaRPr>
          </a:p>
        </p:txBody>
      </p:sp>
      <p:cxnSp>
        <p:nvCxnSpPr>
          <p:cNvPr id="25" name="直接箭头连接符 24"/>
          <p:cNvCxnSpPr/>
          <p:nvPr/>
        </p:nvCxnSpPr>
        <p:spPr>
          <a:xfrm flipV="1">
            <a:off x="4120515" y="4027170"/>
            <a:ext cx="2023110" cy="1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6438900" y="3629660"/>
            <a:ext cx="838200" cy="7994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rgbClr val="FF0000"/>
                </a:solidFill>
                <a:latin typeface="仿宋" panose="02010609060101010101" charset="-122"/>
                <a:ea typeface="仿宋" panose="02010609060101010101" charset="-122"/>
                <a:cs typeface="仿宋" panose="02010609060101010101" charset="-122"/>
              </a:rPr>
              <a:t>B</a:t>
            </a:r>
            <a:r>
              <a:rPr lang="zh-CN" altLang="en-US">
                <a:solidFill>
                  <a:srgbClr val="FF0000"/>
                </a:solidFill>
                <a:latin typeface="仿宋" panose="02010609060101010101" charset="-122"/>
                <a:ea typeface="仿宋" panose="02010609060101010101" charset="-122"/>
                <a:cs typeface="仿宋" panose="02010609060101010101" charset="-122"/>
              </a:rPr>
              <a:t>矿区</a:t>
            </a:r>
            <a:endParaRPr lang="zh-CN" altLang="en-US">
              <a:solidFill>
                <a:srgbClr val="FF0000"/>
              </a:solidFill>
              <a:latin typeface="仿宋" panose="02010609060101010101" charset="-122"/>
              <a:ea typeface="仿宋" panose="02010609060101010101" charset="-122"/>
              <a:cs typeface="仿宋" panose="02010609060101010101" charset="-122"/>
            </a:endParaRPr>
          </a:p>
        </p:txBody>
      </p:sp>
      <p:sp>
        <p:nvSpPr>
          <p:cNvPr id="28" name="文本框 27"/>
          <p:cNvSpPr txBox="1"/>
          <p:nvPr/>
        </p:nvSpPr>
        <p:spPr>
          <a:xfrm>
            <a:off x="4148455" y="4096385"/>
            <a:ext cx="2309495" cy="570865"/>
          </a:xfrm>
          <a:prstGeom prst="rect">
            <a:avLst/>
          </a:prstGeom>
          <a:noFill/>
        </p:spPr>
        <p:txBody>
          <a:bodyPr wrap="square" rtlCol="0" anchor="t">
            <a:spAutoFit/>
          </a:bodyPr>
          <a:p>
            <a:pPr>
              <a:lnSpc>
                <a:spcPct val="130000"/>
              </a:lnSpc>
            </a:pPr>
            <a:r>
              <a:rPr lang="zh-CN" altLang="en-US" sz="1200" dirty="0" smtClean="0">
                <a:solidFill>
                  <a:srgbClr val="FF0000"/>
                </a:solidFill>
                <a:latin typeface="Arial" panose="020B0604020202020204" pitchFamily="34" charset="0"/>
                <a:ea typeface="微软雅黑" panose="020B0503020204020204" pitchFamily="34" charset="-122"/>
                <a:sym typeface="+mn-ea"/>
              </a:rPr>
              <a:t>直接将</a:t>
            </a:r>
            <a:r>
              <a:rPr lang="en-US" altLang="zh-CN" sz="1200" dirty="0" smtClean="0">
                <a:solidFill>
                  <a:srgbClr val="FF0000"/>
                </a:solidFill>
                <a:latin typeface="Arial" panose="020B0604020202020204" pitchFamily="34" charset="0"/>
                <a:ea typeface="微软雅黑" panose="020B0503020204020204" pitchFamily="34" charset="-122"/>
                <a:sym typeface="+mn-ea"/>
              </a:rPr>
              <a:t>B</a:t>
            </a:r>
            <a:r>
              <a:rPr lang="zh-CN" altLang="en-US" sz="1200" dirty="0" smtClean="0">
                <a:solidFill>
                  <a:srgbClr val="FF0000"/>
                </a:solidFill>
                <a:latin typeface="Arial" panose="020B0604020202020204" pitchFamily="34" charset="0"/>
                <a:ea typeface="微软雅黑" panose="020B0503020204020204" pitchFamily="34" charset="-122"/>
                <a:sym typeface="+mn-ea"/>
              </a:rPr>
              <a:t>矿区评审备案结果录入</a:t>
            </a:r>
            <a:r>
              <a:rPr lang="en-US" altLang="zh-CN" sz="1200" dirty="0" smtClean="0">
                <a:solidFill>
                  <a:srgbClr val="FF0000"/>
                </a:solidFill>
                <a:latin typeface="Arial" panose="020B0604020202020204" pitchFamily="34" charset="0"/>
                <a:ea typeface="微软雅黑" panose="020B0503020204020204" pitchFamily="34" charset="-122"/>
                <a:sym typeface="+mn-ea"/>
              </a:rPr>
              <a:t>A</a:t>
            </a:r>
            <a:r>
              <a:rPr lang="zh-CN" altLang="en-US" sz="1200" dirty="0" smtClean="0">
                <a:solidFill>
                  <a:srgbClr val="FF0000"/>
                </a:solidFill>
                <a:latin typeface="Arial" panose="020B0604020202020204" pitchFamily="34" charset="0"/>
                <a:ea typeface="微软雅黑" panose="020B0503020204020204" pitchFamily="34" charset="-122"/>
                <a:sym typeface="+mn-ea"/>
              </a:rPr>
              <a:t>矿区，代替掉原来的</a:t>
            </a:r>
            <a:r>
              <a:rPr lang="en-US" altLang="zh-CN" sz="1200" dirty="0" smtClean="0">
                <a:solidFill>
                  <a:srgbClr val="FF0000"/>
                </a:solidFill>
                <a:latin typeface="Arial" panose="020B0604020202020204" pitchFamily="34" charset="0"/>
                <a:ea typeface="微软雅黑" panose="020B0503020204020204" pitchFamily="34" charset="-122"/>
                <a:sym typeface="+mn-ea"/>
              </a:rPr>
              <a:t>A</a:t>
            </a:r>
            <a:r>
              <a:rPr lang="zh-CN" altLang="en-US" sz="1200" dirty="0" smtClean="0">
                <a:solidFill>
                  <a:srgbClr val="FF0000"/>
                </a:solidFill>
                <a:latin typeface="Arial" panose="020B0604020202020204" pitchFamily="34" charset="0"/>
                <a:ea typeface="微软雅黑" panose="020B0503020204020204" pitchFamily="34" charset="-122"/>
                <a:sym typeface="+mn-ea"/>
              </a:rPr>
              <a:t>矿区</a:t>
            </a:r>
            <a:endParaRPr lang="zh-CN" altLang="en-US" sz="1200" dirty="0" smtClean="0">
              <a:solidFill>
                <a:srgbClr val="FF0000"/>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100" name="文本框 99"/>
          <p:cNvSpPr txBox="1"/>
          <p:nvPr/>
        </p:nvSpPr>
        <p:spPr>
          <a:xfrm>
            <a:off x="1062355" y="201295"/>
            <a:ext cx="7452995" cy="4939030"/>
          </a:xfrm>
          <a:prstGeom prst="rect">
            <a:avLst/>
          </a:prstGeom>
          <a:noFill/>
          <a:ln w="9525">
            <a:noFill/>
          </a:ln>
        </p:spPr>
        <p:txBody>
          <a:bodyPr wrap="square">
            <a:spAutoFit/>
          </a:bodyPr>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4.2</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矿产资源储量数据库录入的基本原则</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新评审备案的报告范围与原评审备案的报告一致，或大于原评审备案的报告，或如上图</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蓝色部分无资源量</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等</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可以</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将新评审备案报告的结果信息替换储量库中老矿区信息</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的</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情况。（替换原矿区信息的注意事项见46</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页）</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为了保证储量数据历史不断，对储量库中任何矿区或矿山，只有依据评审备案结果、开采矿山统计基础表（年报）、或储量库专项清理工作才能调整。</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地州经核查的已关停矿山，可由储量库中的占用矿山</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转换为残留</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变为残留资源储量，但要确保残留矿山的空间范围没有新的评审备案报告与它重叠。</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100" name="文本框 99"/>
          <p:cNvSpPr txBox="1"/>
          <p:nvPr/>
        </p:nvSpPr>
        <p:spPr>
          <a:xfrm>
            <a:off x="1062355" y="591820"/>
            <a:ext cx="7452995" cy="2784475"/>
          </a:xfrm>
          <a:prstGeom prst="rect">
            <a:avLst/>
          </a:prstGeom>
          <a:noFill/>
          <a:ln w="9525">
            <a:noFill/>
          </a:ln>
        </p:spPr>
        <p:txBody>
          <a:bodyPr wrap="square">
            <a:spAutoFit/>
          </a:bodyPr>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4.3</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矿产资源储量数据库调整的注意事项</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新评审备案报告的结果信息替换储量库中老矿区信息、修改储量库中矿区错误、录入开采矿山《统计基础表》都需要对储量库进行操作。其中注意事项有以下几点：</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①基本情况、矿山经济、矿产品、采选环、综合回收、地质条件、坐标可以直接对内容进行修改。</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pic>
        <p:nvPicPr>
          <p:cNvPr id="5" name="图片 4" descr="C(0IECBKXH@5[W`FE9Y1M{0"/>
          <p:cNvPicPr>
            <a:picLocks noChangeAspect="1"/>
          </p:cNvPicPr>
          <p:nvPr/>
        </p:nvPicPr>
        <p:blipFill>
          <a:blip r:embed="rId1"/>
          <a:stretch>
            <a:fillRect/>
          </a:stretch>
        </p:blipFill>
        <p:spPr>
          <a:xfrm>
            <a:off x="1842770" y="3434715"/>
            <a:ext cx="6029325" cy="2857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pic>
        <p:nvPicPr>
          <p:cNvPr id="4" name="图片 3" descr="{[8NH3EXA8~)(RMBO}~$5RC"/>
          <p:cNvPicPr>
            <a:picLocks noChangeAspect="1"/>
          </p:cNvPicPr>
          <p:nvPr/>
        </p:nvPicPr>
        <p:blipFill>
          <a:blip r:embed="rId1"/>
          <a:stretch>
            <a:fillRect/>
          </a:stretch>
        </p:blipFill>
        <p:spPr>
          <a:xfrm>
            <a:off x="1671320" y="2477135"/>
            <a:ext cx="5801995" cy="2547620"/>
          </a:xfrm>
          <a:prstGeom prst="rect">
            <a:avLst/>
          </a:prstGeom>
        </p:spPr>
      </p:pic>
      <p:sp>
        <p:nvSpPr>
          <p:cNvPr id="100" name="文本框 99"/>
          <p:cNvSpPr txBox="1"/>
          <p:nvPr/>
        </p:nvSpPr>
        <p:spPr>
          <a:xfrm>
            <a:off x="991870" y="185420"/>
            <a:ext cx="7452995" cy="2291715"/>
          </a:xfrm>
          <a:prstGeom prst="rect">
            <a:avLst/>
          </a:prstGeom>
          <a:noFill/>
          <a:ln w="9525">
            <a:noFill/>
          </a:ln>
        </p:spPr>
        <p:txBody>
          <a:bodyPr wrap="square">
            <a:spAutoFit/>
          </a:bodyPr>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4.3</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矿产资源储量数据库调整的注意事项</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②调整</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资源储量的内容时，</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矿产名称</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统计对象</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矿石工业类型及品级</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类型编码</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不能修改，否则会出现平衡检查错误，</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可通过</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重算增减</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调整</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年末保有</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资源储量，</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矿石主要成分及质量指标</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累计查明</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可以直接修改。</a:t>
            </a:r>
            <a:endPar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2" name="文本框 1"/>
          <p:cNvSpPr txBox="1"/>
          <p:nvPr/>
        </p:nvSpPr>
        <p:spPr>
          <a:xfrm>
            <a:off x="991870" y="166370"/>
            <a:ext cx="7452995" cy="1876425"/>
          </a:xfrm>
          <a:prstGeom prst="rect">
            <a:avLst/>
          </a:prstGeom>
          <a:noFill/>
          <a:ln w="9525">
            <a:noFill/>
          </a:ln>
        </p:spPr>
        <p:txBody>
          <a:bodyPr wrap="square">
            <a:spAutoFit/>
          </a:bodyPr>
          <a:p>
            <a:pPr indent="457200" algn="just" fontAlgn="auto">
              <a:lnSpc>
                <a:spcPct val="150000"/>
              </a:lnSpc>
              <a:spcBef>
                <a:spcPts val="300"/>
              </a:spcBef>
              <a:spcAft>
                <a:spcPts val="300"/>
              </a:spcAft>
              <a:buClrTx/>
              <a:buSzTx/>
              <a:buFontTx/>
              <a:buNone/>
            </a:pPr>
            <a:r>
              <a:rPr lang="en-US" sz="2000" b="1" dirty="0" smtClean="0">
                <a:solidFill>
                  <a:srgbClr val="00B050"/>
                </a:solidFill>
                <a:latin typeface="楷体" panose="02010609060101010101" charset="-122"/>
                <a:ea typeface="楷体" panose="02010609060101010101" charset="-122"/>
                <a:cs typeface="楷体" panose="02010609060101010101" charset="-122"/>
                <a:sym typeface="+mn-ea"/>
              </a:rPr>
              <a:t>4.3</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矿产资源储量数据库调整的注意事项</a:t>
            </a:r>
            <a:endPar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③</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新评审备案报告的结果信息替换储量库中老矿区信息时，在</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报告</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和</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备案资源储量</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一栏点击   按键，录入本次评审备案的报告信息和备案保有资源储量数据，其他信息按照评审意见书内容修改。</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pic>
        <p:nvPicPr>
          <p:cNvPr id="4" name="图片 3" descr="$}@W]DY(VTHZ1%XVYCZA2`B"/>
          <p:cNvPicPr>
            <a:picLocks noChangeAspect="1"/>
          </p:cNvPicPr>
          <p:nvPr/>
        </p:nvPicPr>
        <p:blipFill>
          <a:blip r:embed="rId1"/>
          <a:stretch>
            <a:fillRect/>
          </a:stretch>
        </p:blipFill>
        <p:spPr>
          <a:xfrm>
            <a:off x="410845" y="1976755"/>
            <a:ext cx="3660140" cy="3188970"/>
          </a:xfrm>
          <a:prstGeom prst="rect">
            <a:avLst/>
          </a:prstGeom>
        </p:spPr>
      </p:pic>
      <p:pic>
        <p:nvPicPr>
          <p:cNvPr id="5" name="图片 4" descr="48S~Y@FO2$2(I}A~)Z{VR7B"/>
          <p:cNvPicPr>
            <a:picLocks noChangeAspect="1"/>
          </p:cNvPicPr>
          <p:nvPr/>
        </p:nvPicPr>
        <p:blipFill>
          <a:blip r:embed="rId2"/>
          <a:stretch>
            <a:fillRect/>
          </a:stretch>
        </p:blipFill>
        <p:spPr>
          <a:xfrm>
            <a:off x="4271645" y="2338070"/>
            <a:ext cx="4667885" cy="2129155"/>
          </a:xfrm>
          <a:prstGeom prst="rect">
            <a:avLst/>
          </a:prstGeom>
        </p:spPr>
      </p:pic>
      <p:pic>
        <p:nvPicPr>
          <p:cNvPr id="6" name="图片 5" descr="O$47R)B68]S(AAAZJZR8L4H"/>
          <p:cNvPicPr>
            <a:picLocks noChangeAspect="1"/>
          </p:cNvPicPr>
          <p:nvPr/>
        </p:nvPicPr>
        <p:blipFill>
          <a:blip r:embed="rId3"/>
          <a:stretch>
            <a:fillRect/>
          </a:stretch>
        </p:blipFill>
        <p:spPr>
          <a:xfrm>
            <a:off x="4533265" y="1229360"/>
            <a:ext cx="370840" cy="3708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7" name="文本框 6"/>
          <p:cNvSpPr txBox="1"/>
          <p:nvPr/>
        </p:nvSpPr>
        <p:spPr>
          <a:xfrm>
            <a:off x="845987" y="1751849"/>
            <a:ext cx="7452995" cy="1252855"/>
          </a:xfrm>
          <a:prstGeom prst="rect">
            <a:avLst/>
          </a:prstGeom>
          <a:noFill/>
          <a:ln w="9525">
            <a:noFill/>
          </a:ln>
        </p:spPr>
        <p:txBody>
          <a:bodyPr wrap="square">
            <a:spAutoFit/>
          </a:bodyPr>
          <a:p>
            <a:pPr indent="609600" algn="just" fontAlgn="auto">
              <a:lnSpc>
                <a:spcPct val="140000"/>
              </a:lnSpc>
              <a:spcBef>
                <a:spcPts val="300"/>
              </a:spcBef>
              <a:spcAft>
                <a:spcPts val="300"/>
              </a:spcAft>
              <a:buNone/>
            </a:pPr>
            <a:r>
              <a:rPr lang="zh-CN" altLang="en-US" sz="1800" b="1" dirty="0">
                <a:solidFill>
                  <a:srgbClr val="000000"/>
                </a:solidFill>
                <a:latin typeface="楷体" panose="02010609060101010101" charset="-122"/>
                <a:ea typeface="楷体" panose="02010609060101010101" charset="-122"/>
                <a:cs typeface="+mj-ea"/>
                <a:sym typeface="+mn-ea"/>
              </a:rPr>
              <a:t>新疆自然资源厅根据</a:t>
            </a:r>
            <a:r>
              <a:rPr lang="en-US" altLang="zh-CN" sz="1800" b="1" dirty="0">
                <a:solidFill>
                  <a:srgbClr val="000000"/>
                </a:solidFill>
                <a:latin typeface="楷体" panose="02010609060101010101" charset="-122"/>
                <a:ea typeface="楷体" panose="02010609060101010101" charset="-122"/>
                <a:cs typeface="+mj-ea"/>
                <a:sym typeface="+mn-ea"/>
              </a:rPr>
              <a:t>7</a:t>
            </a:r>
            <a:r>
              <a:rPr lang="zh-CN" altLang="en-US" sz="1800" b="1" dirty="0">
                <a:solidFill>
                  <a:srgbClr val="000000"/>
                </a:solidFill>
                <a:latin typeface="楷体" panose="02010609060101010101" charset="-122"/>
                <a:ea typeface="楷体" panose="02010609060101010101" charset="-122"/>
                <a:cs typeface="+mj-ea"/>
                <a:sym typeface="+mn-ea"/>
              </a:rPr>
              <a:t>号文总体要求，结合</a:t>
            </a:r>
            <a:r>
              <a:rPr lang="en-US" altLang="zh-CN" sz="1800" b="1" dirty="0">
                <a:solidFill>
                  <a:srgbClr val="000000"/>
                </a:solidFill>
                <a:latin typeface="楷体" panose="02010609060101010101" charset="-122"/>
                <a:ea typeface="楷体" panose="02010609060101010101" charset="-122"/>
                <a:cs typeface="+mj-ea"/>
                <a:sym typeface="+mn-ea"/>
              </a:rPr>
              <a:t>26</a:t>
            </a:r>
            <a:r>
              <a:rPr lang="zh-CN" altLang="en-US" sz="1800" b="1" dirty="0">
                <a:solidFill>
                  <a:srgbClr val="000000"/>
                </a:solidFill>
                <a:latin typeface="楷体" panose="02010609060101010101" charset="-122"/>
                <a:ea typeface="楷体" panose="02010609060101010101" charset="-122"/>
                <a:cs typeface="+mj-ea"/>
                <a:sym typeface="+mn-ea"/>
              </a:rPr>
              <a:t>号文及</a:t>
            </a:r>
            <a:r>
              <a:rPr lang="en-US" altLang="zh-CN" sz="1800" b="1" dirty="0">
                <a:solidFill>
                  <a:srgbClr val="000000"/>
                </a:solidFill>
                <a:latin typeface="楷体" panose="02010609060101010101" charset="-122"/>
                <a:ea typeface="楷体" panose="02010609060101010101" charset="-122"/>
                <a:cs typeface="+mj-ea"/>
                <a:sym typeface="+mn-ea"/>
              </a:rPr>
              <a:t>966</a:t>
            </a:r>
            <a:r>
              <a:rPr lang="zh-CN" altLang="en-US" sz="1800" b="1" dirty="0">
                <a:solidFill>
                  <a:srgbClr val="000000"/>
                </a:solidFill>
                <a:latin typeface="楷体" panose="02010609060101010101" charset="-122"/>
                <a:ea typeface="楷体" panose="02010609060101010101" charset="-122"/>
                <a:cs typeface="+mj-ea"/>
                <a:sym typeface="+mn-ea"/>
              </a:rPr>
              <a:t>号文及我区矿产资源储量管理实际，就矿产资源储量评审备案出台了《关于规范矿产资源储量评审备案工作的通知》</a:t>
            </a:r>
            <a:r>
              <a:rPr lang="zh-CN" altLang="en-US" sz="1800" b="1" dirty="0" smtClean="0">
                <a:solidFill>
                  <a:srgbClr val="FF0000"/>
                </a:solidFill>
                <a:latin typeface="楷体" panose="02010609060101010101" charset="-122"/>
                <a:ea typeface="楷体" panose="02010609060101010101" charset="-122"/>
                <a:cs typeface="+mj-ea"/>
                <a:sym typeface="+mn-ea"/>
              </a:rPr>
              <a:t>（新自然资规</a:t>
            </a:r>
            <a:r>
              <a:rPr lang="zh-CN" altLang="en-US" sz="1800" b="1" dirty="0" smtClean="0">
                <a:solidFill>
                  <a:srgbClr val="FF0000"/>
                </a:solidFill>
                <a:latin typeface="楷体" panose="02010609060101010101" charset="-122"/>
                <a:ea typeface="楷体" panose="02010609060101010101" charset="-122"/>
                <a:cs typeface="+mj-ea"/>
                <a:sym typeface="+mn-ea"/>
              </a:rPr>
              <a:t>〔2020〕</a:t>
            </a:r>
            <a:r>
              <a:rPr lang="en-US" sz="1800" b="1" dirty="0" smtClean="0">
                <a:solidFill>
                  <a:srgbClr val="FF0000"/>
                </a:solidFill>
                <a:latin typeface="楷体" panose="02010609060101010101" charset="-122"/>
                <a:ea typeface="楷体" panose="02010609060101010101" charset="-122"/>
                <a:cs typeface="+mj-ea"/>
                <a:sym typeface="+mn-ea"/>
              </a:rPr>
              <a:t>2</a:t>
            </a:r>
            <a:r>
              <a:rPr lang="zh-CN" altLang="en-US" sz="1800" b="1" dirty="0">
                <a:solidFill>
                  <a:srgbClr val="FF0000"/>
                </a:solidFill>
                <a:latin typeface="楷体" panose="02010609060101010101" charset="-122"/>
                <a:ea typeface="楷体" panose="02010609060101010101" charset="-122"/>
                <a:cs typeface="+mj-ea"/>
                <a:sym typeface="+mn-ea"/>
              </a:rPr>
              <a:t>号）</a:t>
            </a:r>
            <a:r>
              <a:rPr lang="zh-CN" altLang="en-US" sz="1800" b="1" dirty="0">
                <a:solidFill>
                  <a:srgbClr val="000000"/>
                </a:solidFill>
                <a:latin typeface="楷体" panose="02010609060101010101" charset="-122"/>
                <a:ea typeface="楷体" panose="02010609060101010101" charset="-122"/>
                <a:cs typeface="+mj-ea"/>
                <a:sym typeface="+mn-ea"/>
              </a:rPr>
              <a:t>。</a:t>
            </a:r>
            <a:endParaRPr lang="zh-CN" altLang="en-US" sz="1800" b="1" dirty="0">
              <a:solidFill>
                <a:srgbClr val="000000"/>
              </a:solidFill>
              <a:latin typeface="楷体" panose="02010609060101010101" charset="-122"/>
              <a:ea typeface="楷体" panose="02010609060101010101" charset="-122"/>
              <a:cs typeface="+mj-ea"/>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9D761583-199B-4875-9282-4503906CCD63}" type="slidenum">
              <a:rPr lang="zh-CN" altLang="en-US" smtClean="0"/>
            </a:fld>
            <a:endParaRPr lang="zh-CN" altLang="en-US"/>
          </a:p>
        </p:txBody>
      </p:sp>
      <p:sp>
        <p:nvSpPr>
          <p:cNvPr id="4" name="文本框 3"/>
          <p:cNvSpPr txBox="1"/>
          <p:nvPr/>
        </p:nvSpPr>
        <p:spPr>
          <a:xfrm>
            <a:off x="967105" y="945515"/>
            <a:ext cx="7209155" cy="3153410"/>
          </a:xfrm>
          <a:prstGeom prst="rect">
            <a:avLst/>
          </a:prstGeom>
          <a:noFill/>
        </p:spPr>
        <p:txBody>
          <a:bodyPr wrap="square" rtlCol="0" anchor="t">
            <a:spAutoFit/>
          </a:bodyPr>
          <a:p>
            <a:pPr indent="457200" algn="just" fontAlgn="auto">
              <a:lnSpc>
                <a:spcPct val="150000"/>
              </a:lnSpc>
              <a:spcBef>
                <a:spcPts val="300"/>
              </a:spcBef>
              <a:spcAft>
                <a:spcPts val="300"/>
              </a:spcAft>
              <a:buClrTx/>
              <a:buSzTx/>
              <a:buFontTx/>
              <a:buNone/>
            </a:pPr>
            <a:r>
              <a:rPr lang="en-US" sz="1800" b="1" dirty="0" smtClean="0">
                <a:solidFill>
                  <a:srgbClr val="00B050"/>
                </a:solidFill>
                <a:latin typeface="楷体" panose="02010609060101010101" charset="-122"/>
                <a:ea typeface="楷体" panose="02010609060101010101" charset="-122"/>
                <a:cs typeface="楷体" panose="02010609060101010101" charset="-122"/>
                <a:sym typeface="+mn-ea"/>
              </a:rPr>
              <a:t>4.3</a:t>
            </a:r>
            <a:r>
              <a:rPr lang="zh-CN" altLang="en-US" sz="1800" b="1" dirty="0" smtClean="0">
                <a:solidFill>
                  <a:srgbClr val="00B050"/>
                </a:solidFill>
                <a:latin typeface="楷体" panose="02010609060101010101" charset="-122"/>
                <a:ea typeface="楷体" panose="02010609060101010101" charset="-122"/>
                <a:cs typeface="楷体" panose="02010609060101010101" charset="-122"/>
                <a:sym typeface="+mn-ea"/>
              </a:rPr>
              <a:t>矿产资源储量数据库调整的注意事项</a:t>
            </a:r>
            <a:endParaRPr lang="zh-CN" altLang="en-US" sz="18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在将全疆储量数据库上报自然资源部时，将利用储量库管理系统中的</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检查</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功能对数据进行质检。各地州在上报数据时先利用</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检查</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功能自检，</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不得出现平衡检查错误和严重错误</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just" fontAlgn="auto">
              <a:lnSpc>
                <a:spcPct val="150000"/>
              </a:lnSpc>
              <a:spcBef>
                <a:spcPts val="300"/>
              </a:spcBef>
              <a:spcAft>
                <a:spcPts val="300"/>
              </a:spcAft>
              <a:buClrTx/>
              <a:buSzTx/>
              <a:buFontTx/>
              <a:buNone/>
            </a:pP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出现平衡检查错误的主要原因：删除矿山；调整资源储量一栏中的</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矿产名称</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统计对象</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矿石工业类型及品级</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类型编码</a:t>
            </a:r>
            <a:r>
              <a:rPr lang="en-US" alt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16940" y="728448"/>
            <a:ext cx="7452995" cy="1906905"/>
          </a:xfrm>
          <a:prstGeom prst="rect">
            <a:avLst/>
          </a:prstGeom>
          <a:noFill/>
          <a:ln w="9525">
            <a:noFill/>
          </a:ln>
        </p:spPr>
        <p:txBody>
          <a:bodyPr wrap="square">
            <a:spAutoFit/>
          </a:bodyPr>
          <a:lstStyle/>
          <a:p>
            <a:pPr indent="406400" fontAlgn="auto">
              <a:lnSpc>
                <a:spcPct val="150000"/>
              </a:lnSpc>
              <a:spcBef>
                <a:spcPts val="300"/>
              </a:spcBef>
              <a:spcAft>
                <a:spcPts val="300"/>
              </a:spcAft>
              <a:buNone/>
            </a:pPr>
            <a:r>
              <a:rPr lang="zh-CN" altLang="en-US" sz="1800" b="1" dirty="0" smtClean="0">
                <a:solidFill>
                  <a:srgbClr val="00B050"/>
                </a:solidFill>
                <a:latin typeface="楷体" panose="02010609060101010101" charset="-122"/>
                <a:ea typeface="楷体" panose="02010609060101010101" charset="-122"/>
                <a:cs typeface="楷体" panose="02010609060101010101" charset="-122"/>
                <a:sym typeface="+mn-ea"/>
              </a:rPr>
              <a:t>5. 评审备案结果政务公开</a:t>
            </a:r>
            <a:endParaRPr lang="zh-CN" altLang="en-US" sz="1800" b="1" dirty="0" smtClean="0">
              <a:solidFill>
                <a:srgbClr val="00B050"/>
              </a:solidFill>
              <a:latin typeface="楷体" panose="02010609060101010101" charset="-122"/>
              <a:ea typeface="楷体" panose="02010609060101010101" charset="-122"/>
              <a:cs typeface="楷体" panose="02010609060101010101" charset="-122"/>
              <a:sym typeface="+mn-ea"/>
            </a:endParaRPr>
          </a:p>
          <a:p>
            <a:pPr indent="406400" fontAlgn="auto">
              <a:lnSpc>
                <a:spcPct val="150000"/>
              </a:lnSpc>
              <a:spcBef>
                <a:spcPts val="300"/>
              </a:spcBef>
              <a:spcAft>
                <a:spcPts val="300"/>
              </a:spcAft>
              <a:buNone/>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自</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然资源主管部门应按评审备案权限通过门户网站向社会公开评审备案情况（附件4），涉及国家秘密的除外。（</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26</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号文</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第十二条</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algn="ctr"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矿产资源储量评审备案情况表（样式</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1800" b="1" dirty="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stretch>
            <a:fillRect/>
          </a:stretch>
        </p:blipFill>
        <p:spPr>
          <a:xfrm>
            <a:off x="1117600" y="2634661"/>
            <a:ext cx="7252335" cy="186553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15670" y="866775"/>
            <a:ext cx="7319645" cy="3723005"/>
          </a:xfrm>
          <a:prstGeom prst="rect">
            <a:avLst/>
          </a:prstGeom>
          <a:noFill/>
        </p:spPr>
        <p:txBody>
          <a:bodyPr wrap="square" rtlCol="0" anchor="t">
            <a:spAutoFit/>
          </a:bodyPr>
          <a:lstStyle/>
          <a:p>
            <a:pPr indent="457200" fontAlgn="auto">
              <a:lnSpc>
                <a:spcPct val="150000"/>
              </a:lnSpc>
              <a:spcBef>
                <a:spcPts val="300"/>
              </a:spcBef>
              <a:spcAft>
                <a:spcPts val="300"/>
              </a:spcAft>
              <a:buNone/>
            </a:pPr>
            <a:r>
              <a:rPr lang="zh-CN" altLang="en-US" sz="2200" b="1" dirty="0">
                <a:solidFill>
                  <a:srgbClr val="FF0000"/>
                </a:solidFill>
                <a:latin typeface="楷体" panose="02010609060101010101" charset="-122"/>
                <a:ea typeface="楷体" panose="02010609060101010101" charset="-122"/>
                <a:cs typeface="楷体" panose="02010609060101010101" charset="-122"/>
                <a:sym typeface="+mn-ea"/>
              </a:rPr>
              <a:t>委托评审机构开展相关工作的，自然资源主管部门应明确委托事项、责任义务等，加强监督管理</a:t>
            </a:r>
            <a:r>
              <a:rPr lang="zh-CN" altLang="en-US" sz="2200" b="1" dirty="0">
                <a:solidFill>
                  <a:srgbClr val="000000"/>
                </a:solidFill>
                <a:latin typeface="楷体" panose="02010609060101010101" charset="-122"/>
                <a:ea typeface="楷体" panose="02010609060101010101" charset="-122"/>
                <a:cs typeface="楷体" panose="02010609060101010101" charset="-122"/>
                <a:sym typeface="+mn-ea"/>
              </a:rPr>
              <a:t>，对评审机构未按相关规定开展工作造成不良影响的，予以通报批评；情节严重的，停止其相关业务。（</a:t>
            </a:r>
            <a:r>
              <a:rPr lang="zh-CN" altLang="en-US" sz="2200" b="1" dirty="0" smtClean="0">
                <a:solidFill>
                  <a:srgbClr val="FF0000"/>
                </a:solidFill>
                <a:latin typeface="楷体" panose="02010609060101010101" charset="-122"/>
                <a:ea typeface="楷体" panose="02010609060101010101" charset="-122"/>
                <a:cs typeface="楷体" panose="02010609060101010101" charset="-122"/>
                <a:sym typeface="+mn-ea"/>
              </a:rPr>
              <a:t>966号文第八条</a:t>
            </a:r>
            <a:r>
              <a:rPr lang="zh-CN" altLang="en-US" sz="22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en-US" altLang="zh-CN" sz="2200" b="1" dirty="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pPr>
            <a:r>
              <a:rPr lang="zh-CN" altLang="en-US" sz="2200" b="1" dirty="0">
                <a:solidFill>
                  <a:srgbClr val="FF0000"/>
                </a:solidFill>
                <a:latin typeface="楷体" panose="02010609060101010101" charset="-122"/>
                <a:ea typeface="楷体" panose="02010609060101010101" charset="-122"/>
                <a:cs typeface="楷体" panose="02010609060101010101" charset="-122"/>
                <a:sym typeface="+mn-ea"/>
              </a:rPr>
              <a:t>自然资源部负责指导省级自然资源主管部门</a:t>
            </a:r>
            <a:r>
              <a:rPr lang="zh-CN" altLang="en-US" sz="2200" b="1" dirty="0">
                <a:solidFill>
                  <a:srgbClr val="000000"/>
                </a:solidFill>
                <a:latin typeface="楷体" panose="02010609060101010101" charset="-122"/>
                <a:ea typeface="楷体" panose="02010609060101010101" charset="-122"/>
                <a:cs typeface="楷体" panose="02010609060101010101" charset="-122"/>
                <a:sym typeface="+mn-ea"/>
              </a:rPr>
              <a:t>开展评审备案工作，对相关制度执行情况进行监督指导</a:t>
            </a:r>
            <a:r>
              <a:rPr lang="zh-CN" altLang="en-US" sz="22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200" b="1" dirty="0">
                <a:solidFill>
                  <a:srgbClr val="FF0000"/>
                </a:solidFill>
                <a:latin typeface="楷体" panose="02010609060101010101" charset="-122"/>
                <a:ea typeface="楷体" panose="02010609060101010101" charset="-122"/>
                <a:cs typeface="楷体" panose="02010609060101010101" charset="-122"/>
                <a:sym typeface="+mn-ea"/>
              </a:rPr>
              <a:t>966号文第十条</a:t>
            </a:r>
            <a:r>
              <a:rPr lang="zh-CN" altLang="en-US" sz="22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200" dirty="0" smtClean="0">
              <a:latin typeface="Arial" panose="020B0604020202020204" pitchFamily="34" charset="0"/>
              <a:ea typeface="微软雅黑" panose="020B0503020204020204" pitchFamily="34" charset="-122"/>
            </a:endParaRPr>
          </a:p>
        </p:txBody>
      </p:sp>
      <p:sp>
        <p:nvSpPr>
          <p:cNvPr id="4" name="标题 3"/>
          <p:cNvSpPr>
            <a:spLocks noGrp="1"/>
          </p:cNvSpPr>
          <p:nvPr>
            <p:ph type="title"/>
          </p:nvPr>
        </p:nvSpPr>
        <p:spPr/>
        <p:txBody>
          <a:bodyPr/>
          <a:p>
            <a:r>
              <a:rPr lang="zh-CN" altLang="en-US">
                <a:sym typeface="+mn-ea"/>
              </a:rPr>
              <a:t>（六）评审备案监督管理与纠错机制</a:t>
            </a:r>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95350" y="1173480"/>
            <a:ext cx="7308850" cy="2306955"/>
          </a:xfrm>
          <a:prstGeom prst="rect">
            <a:avLst/>
          </a:prstGeom>
          <a:noFill/>
        </p:spPr>
        <p:txBody>
          <a:bodyPr wrap="square" rtlCol="0" anchor="t">
            <a:spAutoFit/>
          </a:bodyPr>
          <a:lstStyle/>
          <a:p>
            <a:pPr indent="609600" fontAlgn="auto">
              <a:lnSpc>
                <a:spcPct val="150000"/>
              </a:lnSpc>
              <a:spcBef>
                <a:spcPts val="300"/>
              </a:spcBef>
              <a:spcAft>
                <a:spcPts val="300"/>
              </a:spcAft>
              <a:buNone/>
              <a:extLst>
                <a:ext uri="{35155182-B16C-46BC-9424-99874614C6A1}">
                  <wpsdc:indentchars xmlns:wpsdc="http://www.wps.cn/officeDocument/2017/drawingmlCustomData" val="200" checksum="4158780845"/>
                </a:ext>
              </a:extLst>
            </a:pPr>
            <a:r>
              <a:rPr lang="zh-CN" altLang="en-US" sz="2400" b="1" dirty="0">
                <a:solidFill>
                  <a:srgbClr val="000000"/>
                </a:solidFill>
                <a:latin typeface="楷体" panose="02010609060101010101" charset="-122"/>
                <a:ea typeface="楷体" panose="02010609060101010101" charset="-122"/>
                <a:cs typeface="楷体" panose="02010609060101010101" charset="-122"/>
                <a:sym typeface="+mn-ea"/>
              </a:rPr>
              <a:t>已评审备案的，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经查实申请材料不真实或存在弄虚作假的</a:t>
            </a:r>
            <a:r>
              <a:rPr lang="zh-CN" altLang="en-US" sz="2400" b="1" dirty="0">
                <a:solidFill>
                  <a:srgbClr val="000000"/>
                </a:solidFill>
                <a:latin typeface="楷体" panose="02010609060101010101" charset="-122"/>
                <a:ea typeface="楷体" panose="02010609060101010101" charset="-122"/>
                <a:cs typeface="楷体" panose="02010609060101010101" charset="-122"/>
                <a:sym typeface="+mn-ea"/>
              </a:rPr>
              <a:t>，自然资源主管部门应</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按照程序撤销评审备案结果</a:t>
            </a:r>
            <a:r>
              <a:rPr lang="zh-CN" altLang="en-US" sz="2400" b="1" dirty="0">
                <a:solidFill>
                  <a:srgbClr val="000000"/>
                </a:solidFill>
                <a:latin typeface="楷体" panose="02010609060101010101" charset="-122"/>
                <a:ea typeface="楷体" panose="02010609060101010101" charset="-122"/>
                <a:cs typeface="楷体" panose="02010609060101010101" charset="-122"/>
                <a:sym typeface="+mn-ea"/>
              </a:rPr>
              <a:t>，并充分保障申请人的陈述权、申辩权</a:t>
            </a:r>
            <a:r>
              <a:rPr lang="zh-CN" altLang="en-US" sz="24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26号文第九条</a:t>
            </a:r>
            <a:r>
              <a:rPr lang="zh-CN" altLang="en-US" sz="24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400" dirty="0" smtClean="0">
              <a:latin typeface="Arial" panose="020B0604020202020204" pitchFamily="34" charset="0"/>
              <a:ea typeface="微软雅黑" panose="020B0503020204020204" pitchFamily="34" charset="-122"/>
            </a:endParaRPr>
          </a:p>
        </p:txBody>
      </p:sp>
      <p:sp>
        <p:nvSpPr>
          <p:cNvPr id="4" name="标题 3"/>
          <p:cNvSpPr>
            <a:spLocks noGrp="1"/>
          </p:cNvSpPr>
          <p:nvPr>
            <p:ph type="title"/>
          </p:nvPr>
        </p:nvSpPr>
        <p:spPr/>
        <p:txBody>
          <a:bodyPr/>
          <a:p>
            <a:r>
              <a:rPr lang="zh-CN" altLang="en-US">
                <a:sym typeface="+mn-ea"/>
              </a:rPr>
              <a:t>（六）评审备案监督管理与纠错机制</a:t>
            </a:r>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18540" y="781685"/>
            <a:ext cx="7452995" cy="3939540"/>
          </a:xfrm>
          <a:prstGeom prst="rect">
            <a:avLst/>
          </a:prstGeom>
          <a:noFill/>
          <a:ln w="9525">
            <a:noFill/>
          </a:ln>
        </p:spPr>
        <p:txBody>
          <a:bodyPr wrap="square">
            <a:spAutoFit/>
          </a:bodyPr>
          <a:lstStyle/>
          <a:p>
            <a:pPr indent="457200">
              <a:lnSpc>
                <a:spcPct val="150000"/>
              </a:lnSpc>
              <a:spcBef>
                <a:spcPts val="300"/>
              </a:spcBef>
              <a:spcAft>
                <a:spcPts val="300"/>
              </a:spcAft>
            </a:pPr>
            <a:r>
              <a:rPr lang="zh-CN" altLang="en-US" sz="2000" b="1" dirty="0">
                <a:solidFill>
                  <a:srgbClr val="00B050"/>
                </a:solidFill>
                <a:latin typeface="楷体" panose="02010609060101010101" charset="-122"/>
                <a:ea typeface="楷体" panose="02010609060101010101" charset="-122"/>
                <a:cs typeface="楷体" panose="02010609060101010101" charset="-122"/>
                <a:sym typeface="+mn-ea"/>
              </a:rPr>
              <a:t>按照让信息多跑路、群众少跑腿原则，明确提出要求建立远程申报系统、实现专家库和部省市县各级自然资源主管部门的评审备案数</a:t>
            </a:r>
            <a:r>
              <a:rPr lang="zh-CN" altLang="en-US" sz="2000" b="1" dirty="0" smtClean="0">
                <a:solidFill>
                  <a:srgbClr val="00B050"/>
                </a:solidFill>
                <a:latin typeface="楷体" panose="02010609060101010101" charset="-122"/>
                <a:ea typeface="楷体" panose="02010609060101010101" charset="-122"/>
                <a:cs typeface="楷体" panose="02010609060101010101" charset="-122"/>
                <a:sym typeface="+mn-ea"/>
              </a:rPr>
              <a:t>据互通共</a:t>
            </a:r>
            <a:r>
              <a:rPr lang="zh-CN" altLang="en-US" sz="2000" b="1" dirty="0">
                <a:solidFill>
                  <a:srgbClr val="00B050"/>
                </a:solidFill>
                <a:latin typeface="楷体" panose="02010609060101010101" charset="-122"/>
                <a:ea typeface="楷体" panose="02010609060101010101" charset="-122"/>
                <a:cs typeface="楷体" panose="02010609060101010101" charset="-122"/>
                <a:sym typeface="+mn-ea"/>
              </a:rPr>
              <a:t>享等要求，进一步优化政务服务。</a:t>
            </a:r>
            <a:endParaRPr lang="zh-CN" altLang="en-US" sz="2000" b="1" dirty="0">
              <a:solidFill>
                <a:srgbClr val="00B050"/>
              </a:solidFill>
              <a:latin typeface="楷体" panose="02010609060101010101" charset="-122"/>
              <a:ea typeface="楷体" panose="02010609060101010101" charset="-122"/>
              <a:cs typeface="楷体" panose="02010609060101010101" charset="-122"/>
              <a:sym typeface="+mn-ea"/>
            </a:endParaRPr>
          </a:p>
          <a:p>
            <a:pPr indent="508000">
              <a:lnSpc>
                <a:spcPct val="150000"/>
              </a:lnSpc>
              <a:spcBef>
                <a:spcPts val="300"/>
              </a:spcBef>
              <a:spcAft>
                <a:spcPts val="300"/>
              </a:spcAft>
              <a:extLst>
                <a:ext uri="{35155182-B16C-46BC-9424-99874614C6A1}">
                  <wpsdc:indentchars xmlns:wpsdc="http://www.wps.cn/officeDocument/2017/drawingmlCustomData" val="200" checksum="282533468"/>
                </a:ext>
              </a:extLst>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自然资源</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主管部门应加强矿产资源储量评审备案信息化建设，统一技术要求，</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实现全国数据</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互通共享</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26号文第十一条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508000">
              <a:lnSpc>
                <a:spcPct val="150000"/>
              </a:lnSpc>
              <a:spcBef>
                <a:spcPts val="300"/>
              </a:spcBef>
              <a:spcAft>
                <a:spcPts val="300"/>
              </a:spcAft>
              <a:extLst>
                <a:ext uri="{35155182-B16C-46BC-9424-99874614C6A1}">
                  <wpsdc:indentchars xmlns:wpsdc="http://www.wps.cn/officeDocument/2017/drawingmlCustomData" val="200" checksum="282533468"/>
                </a:ext>
              </a:extLst>
            </a:pP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自</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然资源主管部门应将评审备案工作纳入政务服务系统，</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实现评审备案申请互联网远程申报</a:t>
            </a:r>
            <a:r>
              <a:rPr lang="zh-CN" altLang="en-US" sz="2000" b="1" dirty="0">
                <a:solidFill>
                  <a:srgbClr val="000000"/>
                </a:solidFill>
                <a:latin typeface="楷体" panose="02010609060101010101" charset="-122"/>
                <a:ea typeface="楷体" panose="02010609060101010101" charset="-122"/>
                <a:cs typeface="楷体" panose="02010609060101010101" charset="-122"/>
                <a:sym typeface="+mn-ea"/>
              </a:rPr>
              <a:t>，涉及国家秘密的</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除外。（</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966号文第九条</a:t>
            </a:r>
            <a:r>
              <a:rPr lang="zh-CN" altLang="en-US" sz="20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20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628650" y="93345"/>
            <a:ext cx="2916555" cy="596900"/>
          </a:xfrm>
        </p:spPr>
        <p:txBody>
          <a:bodyPr/>
          <a:p>
            <a:r>
              <a:rPr lang="zh-CN" altLang="en-US">
                <a:sym typeface="+mn-ea"/>
              </a:rPr>
              <a:t>（七）信息化建设</a:t>
            </a:r>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dirty="0"/>
          </a:p>
        </p:txBody>
      </p:sp>
      <p:cxnSp>
        <p:nvCxnSpPr>
          <p:cNvPr id="7" name="直接连接符 6"/>
          <p:cNvCxnSpPr/>
          <p:nvPr/>
        </p:nvCxnSpPr>
        <p:spPr>
          <a:xfrm flipV="1">
            <a:off x="13617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628650" y="93345"/>
            <a:ext cx="2916555" cy="596900"/>
          </a:xfrm>
        </p:spPr>
        <p:txBody>
          <a:bodyPr/>
          <a:p>
            <a:r>
              <a:rPr lang="zh-CN" altLang="en-US">
                <a:sym typeface="+mn-ea"/>
              </a:rPr>
              <a:t>（八）其他</a:t>
            </a:r>
            <a:endParaRPr lang="zh-CN" altLang="en-US"/>
          </a:p>
        </p:txBody>
      </p:sp>
      <p:sp>
        <p:nvSpPr>
          <p:cNvPr id="5" name="文本框 4"/>
          <p:cNvSpPr txBox="1"/>
          <p:nvPr/>
        </p:nvSpPr>
        <p:spPr>
          <a:xfrm>
            <a:off x="845820" y="887730"/>
            <a:ext cx="7452995" cy="3153410"/>
          </a:xfrm>
          <a:prstGeom prst="rect">
            <a:avLst/>
          </a:prstGeom>
          <a:noFill/>
          <a:ln w="9525">
            <a:noFill/>
          </a:ln>
        </p:spPr>
        <p:txBody>
          <a:bodyPr wrap="square">
            <a:spAutoFit/>
          </a:bodyPr>
          <a:lstStyle/>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sz="1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1</a:t>
            </a:r>
            <a:r>
              <a:rPr lang="zh-CN" sz="1800" b="1" dirty="0">
                <a:solidFill>
                  <a:srgbClr val="FF0000"/>
                </a:solidFill>
                <a:latin typeface="楷体" panose="02010609060101010101" charset="-122"/>
                <a:ea typeface="楷体" panose="02010609060101010101" charset="-122"/>
                <a:cs typeface="楷体" panose="02010609060101010101" charset="-122"/>
                <a:sym typeface="+mn-ea"/>
              </a:rPr>
              <a:t>）地州市自然资源主管部门参照部和厅有关文件执行评审备案工作。</a:t>
            </a:r>
            <a:endParaRPr lang="zh-CN" sz="1800" b="1" dirty="0">
              <a:solidFill>
                <a:srgbClr val="FF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2</a:t>
            </a:r>
            <a:r>
              <a:rPr 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sz="1800" b="1" dirty="0" err="1" smtClean="0">
                <a:solidFill>
                  <a:srgbClr val="000000"/>
                </a:solidFill>
                <a:latin typeface="楷体" panose="02010609060101010101" charset="-122"/>
                <a:ea typeface="楷体" panose="02010609060101010101" charset="-122"/>
                <a:cs typeface="楷体" panose="02010609060101010101" charset="-122"/>
                <a:sym typeface="+mn-ea"/>
              </a:rPr>
              <a:t>已印发的其他文件与</a:t>
            </a:r>
            <a:r>
              <a:rPr lang="zh-CN" sz="1800" b="1" dirty="0" err="1" smtClean="0">
                <a:solidFill>
                  <a:srgbClr val="000000"/>
                </a:solidFill>
                <a:latin typeface="楷体" panose="02010609060101010101" charset="-122"/>
                <a:ea typeface="楷体" panose="02010609060101010101" charset="-122"/>
                <a:cs typeface="楷体" panose="02010609060101010101" charset="-122"/>
                <a:sym typeface="+mn-ea"/>
              </a:rPr>
              <a:t>部</a:t>
            </a:r>
            <a:r>
              <a:rPr lang="en-US" altLang="zh-CN" sz="1800" b="1" dirty="0" err="1" smtClean="0">
                <a:solidFill>
                  <a:srgbClr val="000000"/>
                </a:solidFill>
                <a:latin typeface="楷体" panose="02010609060101010101" charset="-122"/>
                <a:ea typeface="楷体" panose="02010609060101010101" charset="-122"/>
                <a:cs typeface="楷体" panose="02010609060101010101" charset="-122"/>
                <a:sym typeface="+mn-ea"/>
              </a:rPr>
              <a:t>966</a:t>
            </a:r>
            <a:r>
              <a:rPr lang="zh-CN" altLang="en-US" sz="1800" b="1" dirty="0" err="1" smtClean="0">
                <a:solidFill>
                  <a:srgbClr val="000000"/>
                </a:solidFill>
                <a:latin typeface="楷体" panose="02010609060101010101" charset="-122"/>
                <a:ea typeface="楷体" panose="02010609060101010101" charset="-122"/>
                <a:cs typeface="楷体" panose="02010609060101010101" charset="-122"/>
                <a:sym typeface="+mn-ea"/>
              </a:rPr>
              <a:t>号文、</a:t>
            </a:r>
            <a:r>
              <a:rPr lang="en-US" altLang="zh-CN" sz="1800" b="1" dirty="0" err="1" smtClean="0">
                <a:solidFill>
                  <a:srgbClr val="000000"/>
                </a:solidFill>
                <a:latin typeface="楷体" panose="02010609060101010101" charset="-122"/>
                <a:ea typeface="楷体" panose="02010609060101010101" charset="-122"/>
                <a:cs typeface="楷体" panose="02010609060101010101" charset="-122"/>
                <a:sym typeface="+mn-ea"/>
              </a:rPr>
              <a:t>26</a:t>
            </a:r>
            <a:r>
              <a:rPr lang="zh-CN" altLang="en-US" sz="1800" b="1" dirty="0" err="1" smtClean="0">
                <a:solidFill>
                  <a:srgbClr val="000000"/>
                </a:solidFill>
                <a:latin typeface="楷体" panose="02010609060101010101" charset="-122"/>
                <a:ea typeface="楷体" panose="02010609060101010101" charset="-122"/>
                <a:cs typeface="楷体" panose="02010609060101010101" charset="-122"/>
                <a:sym typeface="+mn-ea"/>
              </a:rPr>
              <a:t>号文、厅</a:t>
            </a:r>
            <a:r>
              <a:rPr lang="en-US" altLang="zh-CN" sz="1800" b="1" dirty="0" err="1" smtClean="0">
                <a:solidFill>
                  <a:srgbClr val="000000"/>
                </a:solidFill>
                <a:latin typeface="楷体" panose="02010609060101010101" charset="-122"/>
                <a:ea typeface="楷体" panose="02010609060101010101" charset="-122"/>
                <a:cs typeface="楷体" panose="02010609060101010101" charset="-122"/>
                <a:sym typeface="+mn-ea"/>
              </a:rPr>
              <a:t>2</a:t>
            </a:r>
            <a:r>
              <a:rPr lang="zh-CN" altLang="en-US" sz="1800" b="1" dirty="0" err="1" smtClean="0">
                <a:solidFill>
                  <a:srgbClr val="000000"/>
                </a:solidFill>
                <a:latin typeface="楷体" panose="02010609060101010101" charset="-122"/>
                <a:ea typeface="楷体" panose="02010609060101010101" charset="-122"/>
                <a:cs typeface="楷体" panose="02010609060101010101" charset="-122"/>
                <a:sym typeface="+mn-ea"/>
              </a:rPr>
              <a:t>号文</a:t>
            </a:r>
            <a:r>
              <a:rPr sz="1800" b="1" dirty="0" err="1" smtClean="0">
                <a:solidFill>
                  <a:srgbClr val="000000"/>
                </a:solidFill>
                <a:latin typeface="楷体" panose="02010609060101010101" charset="-122"/>
                <a:ea typeface="楷体" panose="02010609060101010101" charset="-122"/>
                <a:cs typeface="楷体" panose="02010609060101010101" charset="-122"/>
                <a:sym typeface="+mn-ea"/>
              </a:rPr>
              <a:t>规定不一致的</a:t>
            </a:r>
            <a:r>
              <a:rPr sz="1800" b="1" dirty="0" err="1">
                <a:solidFill>
                  <a:srgbClr val="000000"/>
                </a:solidFill>
                <a:latin typeface="楷体" panose="02010609060101010101" charset="-122"/>
                <a:ea typeface="楷体" panose="02010609060101010101" charset="-122"/>
                <a:cs typeface="楷体" panose="02010609060101010101" charset="-122"/>
                <a:sym typeface="+mn-ea"/>
              </a:rPr>
              <a:t>，</a:t>
            </a:r>
            <a:r>
              <a:rPr sz="1800" b="1" dirty="0" err="1" smtClean="0">
                <a:solidFill>
                  <a:srgbClr val="000000"/>
                </a:solidFill>
                <a:latin typeface="楷体" panose="02010609060101010101" charset="-122"/>
                <a:ea typeface="楷体" panose="02010609060101010101" charset="-122"/>
                <a:cs typeface="楷体" panose="02010609060101010101" charset="-122"/>
                <a:sym typeface="+mn-ea"/>
              </a:rPr>
              <a:t>按照</a:t>
            </a:r>
            <a:r>
              <a:rPr lang="zh-CN" sz="1800" b="1" dirty="0" err="1" smtClean="0">
                <a:solidFill>
                  <a:srgbClr val="000000"/>
                </a:solidFill>
                <a:latin typeface="楷体" panose="02010609060101010101" charset="-122"/>
                <a:ea typeface="楷体" panose="02010609060101010101" charset="-122"/>
                <a:cs typeface="楷体" panose="02010609060101010101" charset="-122"/>
                <a:sym typeface="+mn-ea"/>
              </a:rPr>
              <a:t>新</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文件</a:t>
            </a:r>
            <a:r>
              <a:rPr sz="1800" b="1" dirty="0" err="1" smtClean="0">
                <a:solidFill>
                  <a:srgbClr val="000000"/>
                </a:solidFill>
                <a:latin typeface="楷体" panose="02010609060101010101" charset="-122"/>
                <a:ea typeface="楷体" panose="02010609060101010101" charset="-122"/>
                <a:cs typeface="楷体" panose="02010609060101010101" charset="-122"/>
                <a:sym typeface="+mn-ea"/>
              </a:rPr>
              <a:t>执行</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3</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）部发的</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关于印发</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&lt;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矿产储量评估师管理办法</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&gt;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的通知</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（国土资发</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〔2000〕71</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号</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国土资源部关于规范矿产勘查资源储量成果信息发布的通知</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（国土资发</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〔2012〕34</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号</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）已停止执行。</a:t>
            </a:r>
            <a:endParaRPr lang="en-US" altLang="zh-CN" sz="1800" b="1" dirty="0" smtClean="0">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160708" y="1233864"/>
            <a:ext cx="6822584" cy="1143649"/>
          </a:xfrm>
          <a:prstGeom prst="rect">
            <a:avLst/>
          </a:prstGeom>
        </p:spPr>
        <p:txBody>
          <a:bodyPr vert="horz" lIns="91440" tIns="45720" rIns="91440" bIns="45720" rtlCol="0" anchor="b">
            <a:noAutofit/>
          </a:bodyPr>
          <a:lstStyle>
            <a:lvl1pPr algn="r" defTabSz="514350" rtl="0" eaLnBrk="1" latinLnBrk="0" hangingPunct="1">
              <a:lnSpc>
                <a:spcPct val="100000"/>
              </a:lnSpc>
              <a:spcBef>
                <a:spcPct val="0"/>
              </a:spcBef>
              <a:buNone/>
              <a:defRPr sz="3000" b="1" i="0" kern="1000" baseline="0">
                <a:solidFill>
                  <a:schemeClr val="accent1"/>
                </a:solidFill>
                <a:effectLst/>
                <a:latin typeface="+mj-ea"/>
                <a:ea typeface="+mj-ea"/>
                <a:cs typeface="+mj-cs"/>
              </a:defRPr>
            </a:lvl1pPr>
          </a:lstStyle>
          <a:p>
            <a:pPr algn="ctr"/>
            <a:r>
              <a:rPr lang="zh-CN" altLang="zh-CN" sz="4800" dirty="0" smtClean="0">
                <a:solidFill>
                  <a:srgbClr val="0000FF"/>
                </a:solidFill>
                <a:latin typeface="华文新魏" panose="02010800040101010101" charset="-122"/>
                <a:ea typeface="华文新魏" panose="02010800040101010101" charset="-122"/>
              </a:rPr>
              <a:t>完</a:t>
            </a:r>
            <a:endParaRPr lang="zh-CN" altLang="zh-CN" sz="4800" dirty="0" smtClean="0">
              <a:solidFill>
                <a:srgbClr val="0000FF"/>
              </a:solidFill>
              <a:latin typeface="华文新魏" panose="02010800040101010101" charset="-122"/>
              <a:ea typeface="华文新魏" panose="02010800040101010101" charset="-122"/>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628650" y="28146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4000" b="1" dirty="0" smtClean="0">
                <a:solidFill>
                  <a:srgbClr val="000000"/>
                </a:solidFill>
                <a:latin typeface="华文新魏" panose="02010800040101010101" charset="-122"/>
                <a:ea typeface="华文新魏" panose="02010800040101010101" charset="-122"/>
                <a:cs typeface="华文新魏" panose="02010800040101010101" charset="-122"/>
              </a:rPr>
              <a:t>内 容 提 纲</a:t>
            </a:r>
            <a:endParaRPr lang="zh-CN" altLang="en-US" sz="4000" b="1" dirty="0" smtClean="0">
              <a:solidFill>
                <a:srgbClr val="000000"/>
              </a:solidFill>
              <a:latin typeface="华文新魏" panose="02010800040101010101" charset="-122"/>
              <a:ea typeface="华文新魏" panose="02010800040101010101" charset="-122"/>
              <a:cs typeface="华文新魏" panose="02010800040101010101" charset="-122"/>
            </a:endParaRPr>
          </a:p>
        </p:txBody>
      </p:sp>
      <p:grpSp>
        <p:nvGrpSpPr>
          <p:cNvPr id="52" name="Group 50"/>
          <p:cNvGrpSpPr/>
          <p:nvPr/>
        </p:nvGrpSpPr>
        <p:grpSpPr>
          <a:xfrm rot="4976862" flipH="1">
            <a:off x="3419842" y="1973574"/>
            <a:ext cx="310039" cy="291465"/>
            <a:chOff x="1944" y="1111"/>
            <a:chExt cx="204" cy="196"/>
          </a:xfrm>
        </p:grpSpPr>
        <p:pic>
          <p:nvPicPr>
            <p:cNvPr id="53" name="Picture 51" descr="circuler_1"/>
            <p:cNvPicPr>
              <a:picLocks noChangeAspect="1"/>
            </p:cNvPicPr>
            <p:nvPr/>
          </p:nvPicPr>
          <p:blipFill>
            <a:blip r:embed="rId1"/>
            <a:stretch>
              <a:fillRect/>
            </a:stretch>
          </p:blipFill>
          <p:spPr>
            <a:xfrm flipH="1">
              <a:off x="1961" y="1124"/>
              <a:ext cx="174" cy="172"/>
            </a:xfrm>
            <a:prstGeom prst="rect">
              <a:avLst/>
            </a:prstGeom>
            <a:noFill/>
            <a:ln w="9525">
              <a:noFill/>
            </a:ln>
          </p:spPr>
        </p:pic>
        <p:sp>
          <p:nvSpPr>
            <p:cNvPr id="54" name="Oval 52"/>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smtClean="0">
                <a:ln>
                  <a:noFill/>
                </a:ln>
                <a:solidFill>
                  <a:schemeClr val="tx1"/>
                </a:solidFill>
                <a:effectLst/>
                <a:uLnTx/>
                <a:uFillTx/>
                <a:latin typeface="+mn-ea"/>
                <a:cs typeface="+mn-cs"/>
              </a:endParaRPr>
            </a:p>
          </p:txBody>
        </p:sp>
        <p:grpSp>
          <p:nvGrpSpPr>
            <p:cNvPr id="55" name="Group 53"/>
            <p:cNvGrpSpPr/>
            <p:nvPr/>
          </p:nvGrpSpPr>
          <p:grpSpPr>
            <a:xfrm rot="1297425" flipV="1">
              <a:off x="1971" y="1258"/>
              <a:ext cx="151" cy="37"/>
              <a:chOff x="2532" y="1051"/>
              <a:chExt cx="893" cy="246"/>
            </a:xfrm>
          </p:grpSpPr>
          <p:grpSp>
            <p:nvGrpSpPr>
              <p:cNvPr id="56" name="Group 54"/>
              <p:cNvGrpSpPr/>
              <p:nvPr/>
            </p:nvGrpSpPr>
            <p:grpSpPr>
              <a:xfrm>
                <a:off x="2532" y="1051"/>
                <a:ext cx="743" cy="185"/>
                <a:chOff x="1565" y="2568"/>
                <a:chExt cx="1118" cy="279"/>
              </a:xfrm>
            </p:grpSpPr>
            <p:sp>
              <p:nvSpPr>
                <p:cNvPr id="57" name="AutoShape 5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58" name="AutoShape 5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59" name="AutoShape 5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0" name="AutoShape 5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nvGrpSpPr>
              <p:cNvPr id="61" name="Group 59"/>
              <p:cNvGrpSpPr/>
              <p:nvPr/>
            </p:nvGrpSpPr>
            <p:grpSpPr>
              <a:xfrm rot="1353540">
                <a:off x="2682" y="1111"/>
                <a:ext cx="743" cy="186"/>
                <a:chOff x="1565" y="2568"/>
                <a:chExt cx="1118" cy="279"/>
              </a:xfrm>
            </p:grpSpPr>
            <p:sp>
              <p:nvSpPr>
                <p:cNvPr id="62" name="AutoShape 6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3" name="AutoShape 6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4" name="AutoShape 6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5" name="AutoShape 6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sp>
          <p:nvSpPr>
            <p:cNvPr id="66" name="Arc 64"/>
            <p:cNvSpPr/>
            <p:nvPr/>
          </p:nvSpPr>
          <p:spPr>
            <a:xfrm rot="3847716">
              <a:off x="1948" y="1107"/>
              <a:ext cx="196" cy="204"/>
            </a:xfrm>
            <a:custGeom>
              <a:avLst/>
              <a:gdLst/>
              <a:ahLst/>
              <a:cxnLst>
                <a:cxn ang="0">
                  <a:pos x="16" y="159"/>
                </a:cxn>
                <a:cxn ang="0">
                  <a:pos x="104" y="204"/>
                </a:cxn>
                <a:cxn ang="0">
                  <a:pos x="98" y="102"/>
                </a:cxn>
              </a:cxnLst>
              <a:rect l="0" t="0" r="0" b="0"/>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lstStyle/>
            <a:p>
              <a:endParaRPr lang="zh-CN" altLang="en-US" sz="1015" b="1">
                <a:latin typeface="+mn-ea"/>
              </a:endParaRPr>
            </a:p>
          </p:txBody>
        </p:sp>
        <p:pic>
          <p:nvPicPr>
            <p:cNvPr id="67" name="Picture 65" descr="light_shadow1"/>
            <p:cNvPicPr>
              <a:picLocks noChangeAspect="1"/>
            </p:cNvPicPr>
            <p:nvPr/>
          </p:nvPicPr>
          <p:blipFill>
            <a:blip r:embed="rId2"/>
            <a:srcRect t="23740"/>
            <a:stretch>
              <a:fillRect/>
            </a:stretch>
          </p:blipFill>
          <p:spPr>
            <a:xfrm rot="2569845" flipH="1">
              <a:off x="2015" y="1139"/>
              <a:ext cx="129" cy="84"/>
            </a:xfrm>
            <a:prstGeom prst="rect">
              <a:avLst/>
            </a:prstGeom>
            <a:noFill/>
            <a:ln w="9525">
              <a:noFill/>
            </a:ln>
          </p:spPr>
        </p:pic>
      </p:grpSp>
      <p:sp>
        <p:nvSpPr>
          <p:cNvPr id="8" name="Rectangle 6"/>
          <p:cNvSpPr/>
          <p:nvPr/>
        </p:nvSpPr>
        <p:spPr>
          <a:xfrm>
            <a:off x="3771314" y="1759738"/>
            <a:ext cx="2975868" cy="460375"/>
          </a:xfrm>
          <a:prstGeom prst="rect">
            <a:avLst/>
          </a:prstGeom>
          <a:noFill/>
          <a:ln w="9525">
            <a:noFill/>
          </a:ln>
        </p:spPr>
        <p:txBody>
          <a:bodyPr wrap="square">
            <a:spAutoFit/>
          </a:bodyPr>
          <a:lstStyle/>
          <a:p>
            <a:r>
              <a:rPr lang="zh-CN" altLang="en-US" sz="2400" b="1" dirty="0" smtClean="0">
                <a:solidFill>
                  <a:srgbClr val="FF0000"/>
                </a:solidFill>
                <a:latin typeface="华文楷体" panose="02010600040101010101" charset="-122"/>
                <a:ea typeface="华文楷体" panose="02010600040101010101" charset="-122"/>
              </a:rPr>
              <a:t>文件出台背景</a:t>
            </a:r>
            <a:endParaRPr lang="zh-CN" altLang="en-US" sz="2400" b="1" dirty="0" smtClean="0">
              <a:solidFill>
                <a:srgbClr val="FF0000"/>
              </a:solidFill>
              <a:latin typeface="华文楷体" panose="02010600040101010101" charset="-122"/>
              <a:ea typeface="华文楷体" panose="02010600040101010101" charset="-122"/>
            </a:endParaRPr>
          </a:p>
        </p:txBody>
      </p:sp>
      <p:sp>
        <p:nvSpPr>
          <p:cNvPr id="14" name="Line 99"/>
          <p:cNvSpPr/>
          <p:nvPr/>
        </p:nvSpPr>
        <p:spPr>
          <a:xfrm flipV="1">
            <a:off x="3744645" y="2184727"/>
            <a:ext cx="3002538" cy="23322"/>
          </a:xfrm>
          <a:prstGeom prst="line">
            <a:avLst/>
          </a:prstGeom>
          <a:ln w="9525" cap="flat" cmpd="sng">
            <a:solidFill>
              <a:srgbClr val="333333"/>
            </a:solidFill>
            <a:prstDash val="solid"/>
            <a:headEnd type="none" w="med" len="med"/>
            <a:tailEnd type="none" w="med" len="med"/>
          </a:ln>
        </p:spPr>
      </p:sp>
      <p:sp>
        <p:nvSpPr>
          <p:cNvPr id="2" name="Line 99"/>
          <p:cNvSpPr/>
          <p:nvPr/>
        </p:nvSpPr>
        <p:spPr>
          <a:xfrm>
            <a:off x="3576998" y="3584651"/>
            <a:ext cx="3029585" cy="7620"/>
          </a:xfrm>
          <a:prstGeom prst="line">
            <a:avLst/>
          </a:prstGeom>
          <a:ln w="9525" cap="flat" cmpd="sng">
            <a:solidFill>
              <a:srgbClr val="333333"/>
            </a:solidFill>
            <a:prstDash val="solid"/>
            <a:headEnd type="none" w="med" len="med"/>
            <a:tailEnd type="none" w="med" len="med"/>
          </a:ln>
        </p:spPr>
      </p:sp>
      <p:grpSp>
        <p:nvGrpSpPr>
          <p:cNvPr id="4" name="Group 34"/>
          <p:cNvGrpSpPr/>
          <p:nvPr/>
        </p:nvGrpSpPr>
        <p:grpSpPr>
          <a:xfrm rot="4976862" flipH="1">
            <a:off x="3247909" y="3349384"/>
            <a:ext cx="310039" cy="291465"/>
            <a:chOff x="1944" y="1111"/>
            <a:chExt cx="204" cy="196"/>
          </a:xfrm>
        </p:grpSpPr>
        <p:pic>
          <p:nvPicPr>
            <p:cNvPr id="5" name="Picture 35" descr="circuler_1"/>
            <p:cNvPicPr>
              <a:picLocks noChangeAspect="1"/>
            </p:cNvPicPr>
            <p:nvPr/>
          </p:nvPicPr>
          <p:blipFill>
            <a:blip r:embed="rId1"/>
            <a:stretch>
              <a:fillRect/>
            </a:stretch>
          </p:blipFill>
          <p:spPr>
            <a:xfrm flipH="1">
              <a:off x="1961" y="1124"/>
              <a:ext cx="174" cy="172"/>
            </a:xfrm>
            <a:prstGeom prst="rect">
              <a:avLst/>
            </a:prstGeom>
            <a:noFill/>
            <a:ln w="9525">
              <a:noFill/>
            </a:ln>
          </p:spPr>
        </p:pic>
        <p:sp>
          <p:nvSpPr>
            <p:cNvPr id="6" name="Oval 36"/>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smtClean="0">
                <a:ln>
                  <a:noFill/>
                </a:ln>
                <a:solidFill>
                  <a:schemeClr val="tx1"/>
                </a:solidFill>
                <a:effectLst/>
                <a:uLnTx/>
                <a:uFillTx/>
                <a:latin typeface="+mn-ea"/>
                <a:cs typeface="+mn-cs"/>
              </a:endParaRPr>
            </a:p>
          </p:txBody>
        </p:sp>
        <p:grpSp>
          <p:nvGrpSpPr>
            <p:cNvPr id="9" name="Group 37"/>
            <p:cNvGrpSpPr/>
            <p:nvPr/>
          </p:nvGrpSpPr>
          <p:grpSpPr>
            <a:xfrm rot="1297425" flipV="1">
              <a:off x="1971" y="1258"/>
              <a:ext cx="151" cy="37"/>
              <a:chOff x="2532" y="1051"/>
              <a:chExt cx="893" cy="246"/>
            </a:xfrm>
          </p:grpSpPr>
          <p:grpSp>
            <p:nvGrpSpPr>
              <p:cNvPr id="11" name="Group 38"/>
              <p:cNvGrpSpPr/>
              <p:nvPr/>
            </p:nvGrpSpPr>
            <p:grpSpPr>
              <a:xfrm>
                <a:off x="2532" y="1051"/>
                <a:ext cx="743" cy="185"/>
                <a:chOff x="1565" y="2568"/>
                <a:chExt cx="1118" cy="279"/>
              </a:xfrm>
            </p:grpSpPr>
            <p:sp>
              <p:nvSpPr>
                <p:cNvPr id="12" name="AutoShape 3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13" name="AutoShape 4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15" name="AutoShape 4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17" name="AutoShape 4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nvGrpSpPr>
              <p:cNvPr id="18" name="Group 43"/>
              <p:cNvGrpSpPr/>
              <p:nvPr/>
            </p:nvGrpSpPr>
            <p:grpSpPr>
              <a:xfrm rot="1353540">
                <a:off x="2682" y="1111"/>
                <a:ext cx="743" cy="186"/>
                <a:chOff x="1565" y="2568"/>
                <a:chExt cx="1118" cy="279"/>
              </a:xfrm>
            </p:grpSpPr>
            <p:sp>
              <p:nvSpPr>
                <p:cNvPr id="19" name="AutoShape 4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20" name="AutoShape 4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21" name="AutoShape 4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22" name="AutoShape 4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sp>
          <p:nvSpPr>
            <p:cNvPr id="23" name="Arc 48"/>
            <p:cNvSpPr/>
            <p:nvPr/>
          </p:nvSpPr>
          <p:spPr>
            <a:xfrm rot="3847716">
              <a:off x="1948" y="1107"/>
              <a:ext cx="196" cy="204"/>
            </a:xfrm>
            <a:custGeom>
              <a:avLst/>
              <a:gdLst/>
              <a:ahLst/>
              <a:cxnLst>
                <a:cxn ang="0">
                  <a:pos x="16" y="159"/>
                </a:cxn>
                <a:cxn ang="0">
                  <a:pos x="104" y="204"/>
                </a:cxn>
                <a:cxn ang="0">
                  <a:pos x="98" y="102"/>
                </a:cxn>
              </a:cxnLst>
              <a:rect l="0" t="0" r="0" b="0"/>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lstStyle/>
            <a:p>
              <a:endParaRPr lang="zh-CN" altLang="en-US" sz="1015" b="1">
                <a:latin typeface="+mn-ea"/>
              </a:endParaRPr>
            </a:p>
          </p:txBody>
        </p:sp>
        <p:pic>
          <p:nvPicPr>
            <p:cNvPr id="24" name="Picture 49" descr="light_shadow1"/>
            <p:cNvPicPr>
              <a:picLocks noChangeAspect="1"/>
            </p:cNvPicPr>
            <p:nvPr/>
          </p:nvPicPr>
          <p:blipFill>
            <a:blip r:embed="rId2"/>
            <a:srcRect t="23740"/>
            <a:stretch>
              <a:fillRect/>
            </a:stretch>
          </p:blipFill>
          <p:spPr>
            <a:xfrm rot="2569845" flipH="1">
              <a:off x="2015" y="1139"/>
              <a:ext cx="129" cy="84"/>
            </a:xfrm>
            <a:prstGeom prst="rect">
              <a:avLst/>
            </a:prstGeom>
            <a:noFill/>
            <a:ln w="9525">
              <a:noFill/>
            </a:ln>
          </p:spPr>
        </p:pic>
      </p:grpSp>
      <p:sp>
        <p:nvSpPr>
          <p:cNvPr id="25" name="Rectangle 5"/>
          <p:cNvSpPr/>
          <p:nvPr/>
        </p:nvSpPr>
        <p:spPr>
          <a:xfrm>
            <a:off x="3598514" y="3162376"/>
            <a:ext cx="2406650" cy="460375"/>
          </a:xfrm>
          <a:prstGeom prst="rect">
            <a:avLst/>
          </a:prstGeom>
          <a:noFill/>
          <a:ln w="9525">
            <a:noFill/>
          </a:ln>
        </p:spPr>
        <p:txBody>
          <a:bodyPr wrap="square">
            <a:spAutoFit/>
          </a:bodyPr>
          <a:lstStyle/>
          <a:p>
            <a:r>
              <a:rPr lang="zh-CN" altLang="en-US" sz="2400" b="1" dirty="0" smtClean="0">
                <a:solidFill>
                  <a:srgbClr val="000000"/>
                </a:solidFill>
                <a:latin typeface="华文楷体" panose="02010600040101010101" charset="-122"/>
                <a:ea typeface="华文楷体" panose="02010600040101010101" charset="-122"/>
              </a:rPr>
              <a:t>文件内容解读</a:t>
            </a:r>
            <a:endParaRPr lang="zh-CN" altLang="en-US" sz="2400" b="1" dirty="0" smtClean="0">
              <a:solidFill>
                <a:srgbClr val="000000"/>
              </a:solidFill>
              <a:latin typeface="华文楷体" panose="02010600040101010101" charset="-122"/>
              <a:ea typeface="华文楷体" panose="02010600040101010101" charset="-122"/>
            </a:endParaRPr>
          </a:p>
        </p:txBody>
      </p:sp>
      <p:sp>
        <p:nvSpPr>
          <p:cNvPr id="26" name="灯片编号占位符 25"/>
          <p:cNvSpPr>
            <a:spLocks noGrp="1"/>
          </p:cNvSpPr>
          <p:nvPr>
            <p:ph type="sldNum" sz="quarter" idx="12"/>
          </p:nvPr>
        </p:nvSpPr>
        <p:spPr/>
        <p:txBody>
          <a:bodyPr/>
          <a:lstStyle/>
          <a:p>
            <a:fld id="{9D761583-199B-4875-9282-4503906CCD63}" type="slidenum">
              <a:rPr lang="zh-CN" altLang="en-US" smtClean="0"/>
            </a:fld>
            <a:endParaRPr lang="zh-CN" altLang="en-US"/>
          </a:p>
        </p:txBody>
      </p:sp>
      <p:grpSp>
        <p:nvGrpSpPr>
          <p:cNvPr id="85" name="Group 25"/>
          <p:cNvGrpSpPr/>
          <p:nvPr/>
        </p:nvGrpSpPr>
        <p:grpSpPr>
          <a:xfrm flipH="1">
            <a:off x="968656" y="1598136"/>
            <a:ext cx="2644616" cy="2604135"/>
            <a:chOff x="1955" y="1224"/>
            <a:chExt cx="1911" cy="1911"/>
          </a:xfrm>
        </p:grpSpPr>
        <p:sp>
          <p:nvSpPr>
            <p:cNvPr id="86" name="Oval 26"/>
            <p:cNvSpPr/>
            <p:nvPr/>
          </p:nvSpPr>
          <p:spPr>
            <a:xfrm>
              <a:off x="1955" y="1224"/>
              <a:ext cx="1911" cy="1911"/>
            </a:xfrm>
            <a:prstGeom prst="ellipse">
              <a:avLst/>
            </a:prstGeom>
            <a:noFill/>
            <a:ln w="1270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87" name="Oval 27"/>
            <p:cNvSpPr/>
            <p:nvPr/>
          </p:nvSpPr>
          <p:spPr>
            <a:xfrm>
              <a:off x="2080" y="1355"/>
              <a:ext cx="1660" cy="1660"/>
            </a:xfrm>
            <a:prstGeom prst="ellipse">
              <a:avLst/>
            </a:prstGeom>
            <a:noFill/>
            <a:ln w="28575"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88" name="Oval 28"/>
            <p:cNvSpPr/>
            <p:nvPr/>
          </p:nvSpPr>
          <p:spPr>
            <a:xfrm>
              <a:off x="2218" y="1499"/>
              <a:ext cx="1396" cy="1396"/>
            </a:xfrm>
            <a:prstGeom prst="ellipse">
              <a:avLst/>
            </a:prstGeom>
            <a:noFill/>
            <a:ln w="3810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89" name="Oval 29"/>
            <p:cNvSpPr/>
            <p:nvPr/>
          </p:nvSpPr>
          <p:spPr>
            <a:xfrm>
              <a:off x="2338" y="1643"/>
              <a:ext cx="1132" cy="1132"/>
            </a:xfrm>
            <a:prstGeom prst="ellipse">
              <a:avLst/>
            </a:prstGeom>
            <a:noFill/>
            <a:ln w="5715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90" name="Oval 30"/>
            <p:cNvSpPr/>
            <p:nvPr/>
          </p:nvSpPr>
          <p:spPr>
            <a:xfrm>
              <a:off x="2476" y="1781"/>
              <a:ext cx="868" cy="868"/>
            </a:xfrm>
            <a:prstGeom prst="ellipse">
              <a:avLst/>
            </a:prstGeom>
            <a:noFill/>
            <a:ln w="5715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91" name="Oval 31"/>
            <p:cNvSpPr/>
            <p:nvPr/>
          </p:nvSpPr>
          <p:spPr>
            <a:xfrm>
              <a:off x="2602" y="1901"/>
              <a:ext cx="616" cy="616"/>
            </a:xfrm>
            <a:prstGeom prst="ellipse">
              <a:avLst/>
            </a:prstGeom>
            <a:noFill/>
            <a:ln w="7620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92" name="Oval 32"/>
            <p:cNvSpPr/>
            <p:nvPr/>
          </p:nvSpPr>
          <p:spPr>
            <a:xfrm>
              <a:off x="2716" y="2021"/>
              <a:ext cx="388" cy="388"/>
            </a:xfrm>
            <a:prstGeom prst="ellipse">
              <a:avLst/>
            </a:prstGeom>
            <a:noFill/>
            <a:ln w="9525"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grpSp>
      <p:pic>
        <p:nvPicPr>
          <p:cNvPr id="93" name="Picture 33" descr="worldmap_ani8"/>
          <p:cNvPicPr>
            <a:picLocks noChangeAspect="1"/>
          </p:cNvPicPr>
          <p:nvPr/>
        </p:nvPicPr>
        <p:blipFill>
          <a:blip r:embed="rId3"/>
          <a:stretch>
            <a:fillRect/>
          </a:stretch>
        </p:blipFill>
        <p:spPr>
          <a:xfrm>
            <a:off x="1681443" y="2299018"/>
            <a:ext cx="1237774" cy="124015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2474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845185" y="1001680"/>
            <a:ext cx="7452995" cy="3615055"/>
          </a:xfrm>
          <a:prstGeom prst="rect">
            <a:avLst/>
          </a:prstGeom>
          <a:noFill/>
          <a:ln w="9525">
            <a:noFill/>
          </a:ln>
        </p:spPr>
        <p:txBody>
          <a:bodyPr wrap="square">
            <a:spAutoFit/>
          </a:bodyPr>
          <a:lstStyle/>
          <a:p>
            <a:pPr indent="508000" fontAlgn="auto">
              <a:lnSpc>
                <a:spcPct val="150000"/>
              </a:lnSpc>
              <a:spcBef>
                <a:spcPts val="300"/>
              </a:spcBef>
              <a:spcAft>
                <a:spcPts val="300"/>
              </a:spcAft>
              <a:buNone/>
              <a:extLst>
                <a:ext uri="{35155182-B16C-46BC-9424-99874614C6A1}">
                  <wpsdc:indentchars xmlns:wpsdc="http://www.wps.cn/officeDocument/2017/drawingmlCustomData" val="200" checksum="282533468"/>
                </a:ext>
              </a:extLst>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贯彻落实“放管服”改革要求</a:t>
            </a:r>
            <a:endParaRPr lang="zh-CN" altLang="en-US" sz="2000" b="1" dirty="0">
              <a:solidFill>
                <a:srgbClr val="FF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党的十九大对“放管服”改革提出了新的更高要求，强调要转变政府职能，深化简政放权，创新监管方式，增强政府公信力和执行力，建设人民满意的服务型政府</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a:t>
            </a:r>
            <a:endPar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近年来，国务院陆续发文取消了</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矿产资源储量核实报告、矿山储量年</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报、</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建设项目压覆重要矿产资源评估报告、矿产资源开采地质报告编制的</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资质要求；取消了矿</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产储量评估</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师的</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职业资格许可和认定；</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取消了地</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质勘查资质审</a:t>
            </a:r>
            <a:r>
              <a:rPr lang="zh-CN" altLang="en-US" sz="1800" b="1" dirty="0" smtClean="0">
                <a:solidFill>
                  <a:srgbClr val="FF0000"/>
                </a:solidFill>
                <a:latin typeface="楷体" panose="02010609060101010101" charset="-122"/>
                <a:ea typeface="楷体" panose="02010609060101010101" charset="-122"/>
                <a:cs typeface="楷体" panose="02010609060101010101" charset="-122"/>
                <a:sym typeface="+mn-ea"/>
              </a:rPr>
              <a:t>批事</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项</a:t>
            </a:r>
            <a:r>
              <a:rPr lang="zh-CN" altLang="en-US" sz="1800" b="1" dirty="0">
                <a:solidFill>
                  <a:schemeClr val="tx1"/>
                </a:solidFill>
                <a:latin typeface="楷体" panose="02010609060101010101" charset="-122"/>
                <a:ea typeface="楷体" panose="02010609060101010101" charset="-122"/>
                <a:cs typeface="楷体" panose="02010609060101010101" charset="-122"/>
                <a:sym typeface="+mn-ea"/>
              </a:rPr>
              <a:t>等</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一系列行政审批和资格许可事项。</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sp>
        <p:nvSpPr>
          <p:cNvPr id="5" name="标题 4"/>
          <p:cNvSpPr>
            <a:spLocks noGrp="1"/>
          </p:cNvSpPr>
          <p:nvPr>
            <p:ph type="title"/>
          </p:nvPr>
        </p:nvSpPr>
        <p:spPr/>
        <p:txBody>
          <a:bodyPr/>
          <a:p>
            <a:r>
              <a:rPr lang="zh-CN" altLang="en-US">
                <a:sym typeface="+mn-ea"/>
              </a:rPr>
              <a:t>一、文件出台背景</a:t>
            </a: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5820" y="963295"/>
            <a:ext cx="7452995" cy="3538220"/>
          </a:xfrm>
          <a:prstGeom prst="rect">
            <a:avLst/>
          </a:prstGeom>
          <a:noFill/>
          <a:ln w="9525">
            <a:noFill/>
          </a:ln>
        </p:spPr>
        <p:txBody>
          <a:bodyPr wrap="square">
            <a:spAutoFit/>
          </a:bodyPr>
          <a:lstStyle/>
          <a:p>
            <a:pPr indent="508000" fontAlgn="auto">
              <a:lnSpc>
                <a:spcPct val="150000"/>
              </a:lnSpc>
              <a:spcBef>
                <a:spcPts val="300"/>
              </a:spcBef>
              <a:spcAft>
                <a:spcPts val="300"/>
              </a:spcAft>
              <a:buNone/>
              <a:extLst>
                <a:ext uri="{35155182-B16C-46BC-9424-99874614C6A1}">
                  <wpsdc:indentchars xmlns:wpsdc="http://www.wps.cn/officeDocument/2017/drawingmlCustomData" val="200" checksum="282533468"/>
                </a:ext>
              </a:extLst>
            </a:pPr>
            <a:r>
              <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rPr>
              <a:t>储量管理存在的问题</a:t>
            </a:r>
            <a:endParaRPr lang="zh-CN" altLang="en-US" sz="2000" b="1" dirty="0" smtClean="0">
              <a:solidFill>
                <a:srgbClr val="FF0000"/>
              </a:solidFill>
              <a:latin typeface="楷体" panose="02010609060101010101" charset="-122"/>
              <a:ea typeface="楷体" panose="02010609060101010101" charset="-122"/>
              <a:cs typeface="楷体" panose="02010609060101010101" charset="-122"/>
              <a:sym typeface="+mn-ea"/>
            </a:endParaRPr>
          </a:p>
          <a:p>
            <a:pPr indent="457200" fontAlgn="auto">
              <a:lnSpc>
                <a:spcPct val="150000"/>
              </a:lnSpc>
              <a:spcBef>
                <a:spcPts val="300"/>
              </a:spcBef>
              <a:spcAft>
                <a:spcPts val="300"/>
              </a:spcAft>
              <a:buNone/>
              <a:extLst>
                <a:ext uri="{35155182-B16C-46BC-9424-99874614C6A1}">
                  <wpsdc:indentchars xmlns:wpsdc="http://www.wps.cn/officeDocument/2017/drawingmlCustomData" val="200" checksum="59296752"/>
                </a:ext>
              </a:extLst>
            </a:pP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矿产资源储量管理经过</a:t>
            </a:r>
            <a:r>
              <a:rPr lang="en-US" altLang="zh-CN" sz="1800" b="1" dirty="0">
                <a:solidFill>
                  <a:srgbClr val="000000"/>
                </a:solidFill>
                <a:latin typeface="楷体" panose="02010609060101010101" charset="-122"/>
                <a:ea typeface="楷体" panose="02010609060101010101" charset="-122"/>
                <a:cs typeface="楷体" panose="02010609060101010101" charset="-122"/>
                <a:sym typeface="+mn-ea"/>
              </a:rPr>
              <a:t>60</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多年的发展，已形成了部省市县四级管理的体制，建立了一套较为系统完备的制度体系。但是，随着改革的深入和社会的发展，</a:t>
            </a:r>
            <a:r>
              <a:rPr lang="zh-CN" altLang="en-US" sz="1800" b="1" dirty="0">
                <a:solidFill>
                  <a:srgbClr val="000000"/>
                </a:solidFill>
                <a:latin typeface="楷体" panose="02010609060101010101" charset="-122"/>
                <a:ea typeface="楷体" panose="02010609060101010101" charset="-122"/>
                <a:cs typeface="楷体" panose="02010609060101010101" charset="-122"/>
              </a:rPr>
              <a:t>原有的部分规章制度已不能满足现实管理需要，</a:t>
            </a:r>
            <a:r>
              <a:rPr lang="zh-CN" altLang="en-US" sz="1800" b="1" dirty="0" smtClean="0">
                <a:solidFill>
                  <a:srgbClr val="000000"/>
                </a:solidFill>
                <a:latin typeface="楷体" panose="02010609060101010101" charset="-122"/>
                <a:ea typeface="楷体" panose="02010609060101010101" charset="-122"/>
                <a:cs typeface="楷体" panose="02010609060101010101" charset="-122"/>
                <a:sym typeface="+mn-ea"/>
              </a:rPr>
              <a:t>现</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行矿产资源储量管理与社会主义市场经济体制不相适应的问题日益显现，</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存在着政府管理与市场管理边界不清，质量保障机制不健全，储量登记不及时，评审备案申请要件较多、办理周期长等方面的问题，</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需要</a:t>
            </a:r>
            <a:r>
              <a:rPr lang="zh-CN" altLang="en-US" sz="1800" b="1" dirty="0">
                <a:solidFill>
                  <a:srgbClr val="000000"/>
                </a:solidFill>
                <a:latin typeface="楷体" panose="02010609060101010101" charset="-122"/>
                <a:ea typeface="楷体" panose="02010609060101010101" charset="-122"/>
                <a:cs typeface="楷体" panose="02010609060101010101" charset="-122"/>
                <a:sym typeface="+mn-ea"/>
              </a:rPr>
              <a:t>进一步修改完善。</a:t>
            </a:r>
            <a:endParaRPr lang="zh-CN" altLang="en-US" sz="18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lstStyle/>
          <a:p>
            <a:fld id="{9D761583-199B-4875-9282-4503906CCD63}" type="slidenum">
              <a:rPr lang="zh-CN" altLang="en-US" smtClean="0"/>
            </a:fld>
            <a:endParaRPr lang="zh-CN" altLang="en-US"/>
          </a:p>
        </p:txBody>
      </p:sp>
      <p:cxnSp>
        <p:nvCxnSpPr>
          <p:cNvPr id="9" name="直接连接符 8"/>
          <p:cNvCxnSpPr/>
          <p:nvPr/>
        </p:nvCxnSpPr>
        <p:spPr>
          <a:xfrm flipV="1">
            <a:off x="1247458" y="795655"/>
            <a:ext cx="6420485" cy="76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p:txBody>
          <a:bodyPr/>
          <a:p>
            <a:r>
              <a:rPr lang="zh-CN" altLang="en-US">
                <a:sym typeface="+mn-ea"/>
              </a:rPr>
              <a:t>一、文件出台背景</a:t>
            </a: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628650" y="28146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4000" b="1" dirty="0" smtClean="0">
                <a:solidFill>
                  <a:srgbClr val="000000"/>
                </a:solidFill>
                <a:latin typeface="华文新魏" panose="02010800040101010101" charset="-122"/>
                <a:ea typeface="华文新魏" panose="02010800040101010101" charset="-122"/>
                <a:cs typeface="华文新魏" panose="02010800040101010101" charset="-122"/>
              </a:rPr>
              <a:t>内 容 提 纲</a:t>
            </a:r>
            <a:endParaRPr lang="zh-CN" altLang="en-US" sz="4000" b="1" dirty="0" smtClean="0">
              <a:solidFill>
                <a:srgbClr val="000000"/>
              </a:solidFill>
              <a:latin typeface="华文新魏" panose="02010800040101010101" charset="-122"/>
              <a:ea typeface="华文新魏" panose="02010800040101010101" charset="-122"/>
              <a:cs typeface="华文新魏" panose="02010800040101010101" charset="-122"/>
            </a:endParaRPr>
          </a:p>
        </p:txBody>
      </p:sp>
      <p:grpSp>
        <p:nvGrpSpPr>
          <p:cNvPr id="52" name="Group 50"/>
          <p:cNvGrpSpPr/>
          <p:nvPr/>
        </p:nvGrpSpPr>
        <p:grpSpPr>
          <a:xfrm rot="4976862" flipH="1">
            <a:off x="3419842" y="1973574"/>
            <a:ext cx="310039" cy="291465"/>
            <a:chOff x="1944" y="1111"/>
            <a:chExt cx="204" cy="196"/>
          </a:xfrm>
        </p:grpSpPr>
        <p:pic>
          <p:nvPicPr>
            <p:cNvPr id="53" name="Picture 51" descr="circuler_1"/>
            <p:cNvPicPr>
              <a:picLocks noChangeAspect="1"/>
            </p:cNvPicPr>
            <p:nvPr/>
          </p:nvPicPr>
          <p:blipFill>
            <a:blip r:embed="rId1"/>
            <a:stretch>
              <a:fillRect/>
            </a:stretch>
          </p:blipFill>
          <p:spPr>
            <a:xfrm flipH="1">
              <a:off x="1961" y="1124"/>
              <a:ext cx="174" cy="172"/>
            </a:xfrm>
            <a:prstGeom prst="rect">
              <a:avLst/>
            </a:prstGeom>
            <a:noFill/>
            <a:ln w="9525">
              <a:noFill/>
            </a:ln>
          </p:spPr>
        </p:pic>
        <p:sp>
          <p:nvSpPr>
            <p:cNvPr id="54" name="Oval 52"/>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smtClean="0">
                <a:ln>
                  <a:noFill/>
                </a:ln>
                <a:solidFill>
                  <a:schemeClr val="tx1"/>
                </a:solidFill>
                <a:effectLst/>
                <a:uLnTx/>
                <a:uFillTx/>
                <a:latin typeface="+mn-ea"/>
                <a:cs typeface="+mn-cs"/>
              </a:endParaRPr>
            </a:p>
          </p:txBody>
        </p:sp>
        <p:grpSp>
          <p:nvGrpSpPr>
            <p:cNvPr id="55" name="Group 53"/>
            <p:cNvGrpSpPr/>
            <p:nvPr/>
          </p:nvGrpSpPr>
          <p:grpSpPr>
            <a:xfrm rot="1297425" flipV="1">
              <a:off x="1971" y="1258"/>
              <a:ext cx="151" cy="37"/>
              <a:chOff x="2532" y="1051"/>
              <a:chExt cx="893" cy="246"/>
            </a:xfrm>
          </p:grpSpPr>
          <p:grpSp>
            <p:nvGrpSpPr>
              <p:cNvPr id="56" name="Group 54"/>
              <p:cNvGrpSpPr/>
              <p:nvPr/>
            </p:nvGrpSpPr>
            <p:grpSpPr>
              <a:xfrm>
                <a:off x="2532" y="1051"/>
                <a:ext cx="743" cy="185"/>
                <a:chOff x="1565" y="2568"/>
                <a:chExt cx="1118" cy="279"/>
              </a:xfrm>
            </p:grpSpPr>
            <p:sp>
              <p:nvSpPr>
                <p:cNvPr id="57" name="AutoShape 55"/>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58" name="AutoShape 56"/>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59" name="AutoShape 57"/>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0" name="AutoShape 58"/>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nvGrpSpPr>
              <p:cNvPr id="61" name="Group 59"/>
              <p:cNvGrpSpPr/>
              <p:nvPr/>
            </p:nvGrpSpPr>
            <p:grpSpPr>
              <a:xfrm rot="1353540">
                <a:off x="2682" y="1111"/>
                <a:ext cx="743" cy="186"/>
                <a:chOff x="1565" y="2568"/>
                <a:chExt cx="1118" cy="279"/>
              </a:xfrm>
            </p:grpSpPr>
            <p:sp>
              <p:nvSpPr>
                <p:cNvPr id="62" name="AutoShape 60"/>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3" name="AutoShape 61"/>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4" name="AutoShape 62"/>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65" name="AutoShape 63"/>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sp>
          <p:nvSpPr>
            <p:cNvPr id="66" name="Arc 64"/>
            <p:cNvSpPr/>
            <p:nvPr/>
          </p:nvSpPr>
          <p:spPr>
            <a:xfrm rot="3847716">
              <a:off x="1948" y="1107"/>
              <a:ext cx="196" cy="204"/>
            </a:xfrm>
            <a:custGeom>
              <a:avLst/>
              <a:gdLst/>
              <a:ahLst/>
              <a:cxnLst>
                <a:cxn ang="0">
                  <a:pos x="16" y="159"/>
                </a:cxn>
                <a:cxn ang="0">
                  <a:pos x="104" y="204"/>
                </a:cxn>
                <a:cxn ang="0">
                  <a:pos x="98" y="102"/>
                </a:cxn>
              </a:cxnLst>
              <a:rect l="0" t="0" r="0" b="0"/>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lstStyle/>
            <a:p>
              <a:endParaRPr lang="zh-CN" altLang="en-US" sz="1015" b="1">
                <a:latin typeface="+mn-ea"/>
              </a:endParaRPr>
            </a:p>
          </p:txBody>
        </p:sp>
        <p:pic>
          <p:nvPicPr>
            <p:cNvPr id="67" name="Picture 65" descr="light_shadow1"/>
            <p:cNvPicPr>
              <a:picLocks noChangeAspect="1"/>
            </p:cNvPicPr>
            <p:nvPr/>
          </p:nvPicPr>
          <p:blipFill>
            <a:blip r:embed="rId2"/>
            <a:srcRect t="23740"/>
            <a:stretch>
              <a:fillRect/>
            </a:stretch>
          </p:blipFill>
          <p:spPr>
            <a:xfrm rot="2569845" flipH="1">
              <a:off x="2015" y="1139"/>
              <a:ext cx="129" cy="84"/>
            </a:xfrm>
            <a:prstGeom prst="rect">
              <a:avLst/>
            </a:prstGeom>
            <a:noFill/>
            <a:ln w="9525">
              <a:noFill/>
            </a:ln>
          </p:spPr>
        </p:pic>
      </p:grpSp>
      <p:sp>
        <p:nvSpPr>
          <p:cNvPr id="8" name="Rectangle 6"/>
          <p:cNvSpPr/>
          <p:nvPr/>
        </p:nvSpPr>
        <p:spPr>
          <a:xfrm>
            <a:off x="3771314" y="1759738"/>
            <a:ext cx="2975868" cy="460375"/>
          </a:xfrm>
          <a:prstGeom prst="rect">
            <a:avLst/>
          </a:prstGeom>
          <a:noFill/>
          <a:ln w="9525">
            <a:noFill/>
          </a:ln>
        </p:spPr>
        <p:txBody>
          <a:bodyPr wrap="square">
            <a:spAutoFit/>
          </a:bodyPr>
          <a:lstStyle/>
          <a:p>
            <a:r>
              <a:rPr lang="zh-CN" altLang="en-US" sz="2400" b="1" dirty="0" smtClean="0">
                <a:solidFill>
                  <a:srgbClr val="000000"/>
                </a:solidFill>
                <a:latin typeface="华文楷体" panose="02010600040101010101" charset="-122"/>
                <a:ea typeface="华文楷体" panose="02010600040101010101" charset="-122"/>
              </a:rPr>
              <a:t>文件出台背景</a:t>
            </a:r>
            <a:endParaRPr lang="zh-CN" altLang="en-US" sz="2400" b="1" dirty="0" smtClean="0">
              <a:solidFill>
                <a:srgbClr val="000000"/>
              </a:solidFill>
              <a:latin typeface="华文楷体" panose="02010600040101010101" charset="-122"/>
              <a:ea typeface="华文楷体" panose="02010600040101010101" charset="-122"/>
            </a:endParaRPr>
          </a:p>
        </p:txBody>
      </p:sp>
      <p:sp>
        <p:nvSpPr>
          <p:cNvPr id="14" name="Line 99"/>
          <p:cNvSpPr/>
          <p:nvPr/>
        </p:nvSpPr>
        <p:spPr>
          <a:xfrm flipV="1">
            <a:off x="3744645" y="2184727"/>
            <a:ext cx="3002538" cy="23322"/>
          </a:xfrm>
          <a:prstGeom prst="line">
            <a:avLst/>
          </a:prstGeom>
          <a:ln w="9525" cap="flat" cmpd="sng">
            <a:solidFill>
              <a:srgbClr val="333333"/>
            </a:solidFill>
            <a:prstDash val="solid"/>
            <a:headEnd type="none" w="med" len="med"/>
            <a:tailEnd type="none" w="med" len="med"/>
          </a:ln>
        </p:spPr>
      </p:sp>
      <p:sp>
        <p:nvSpPr>
          <p:cNvPr id="2" name="Line 99"/>
          <p:cNvSpPr/>
          <p:nvPr/>
        </p:nvSpPr>
        <p:spPr>
          <a:xfrm>
            <a:off x="3576998" y="3433521"/>
            <a:ext cx="3029585" cy="7620"/>
          </a:xfrm>
          <a:prstGeom prst="line">
            <a:avLst/>
          </a:prstGeom>
          <a:ln w="9525" cap="flat" cmpd="sng">
            <a:solidFill>
              <a:srgbClr val="333333"/>
            </a:solidFill>
            <a:prstDash val="solid"/>
            <a:headEnd type="none" w="med" len="med"/>
            <a:tailEnd type="none" w="med" len="med"/>
          </a:ln>
        </p:spPr>
      </p:sp>
      <p:grpSp>
        <p:nvGrpSpPr>
          <p:cNvPr id="4" name="Group 34"/>
          <p:cNvGrpSpPr/>
          <p:nvPr/>
        </p:nvGrpSpPr>
        <p:grpSpPr>
          <a:xfrm rot="4976862" flipH="1">
            <a:off x="3247909" y="3198254"/>
            <a:ext cx="310039" cy="291465"/>
            <a:chOff x="1944" y="1111"/>
            <a:chExt cx="204" cy="196"/>
          </a:xfrm>
        </p:grpSpPr>
        <p:pic>
          <p:nvPicPr>
            <p:cNvPr id="5" name="Picture 35" descr="circuler_1"/>
            <p:cNvPicPr>
              <a:picLocks noChangeAspect="1"/>
            </p:cNvPicPr>
            <p:nvPr/>
          </p:nvPicPr>
          <p:blipFill>
            <a:blip r:embed="rId1"/>
            <a:stretch>
              <a:fillRect/>
            </a:stretch>
          </p:blipFill>
          <p:spPr>
            <a:xfrm flipH="1">
              <a:off x="1961" y="1124"/>
              <a:ext cx="174" cy="172"/>
            </a:xfrm>
            <a:prstGeom prst="rect">
              <a:avLst/>
            </a:prstGeom>
            <a:noFill/>
            <a:ln w="9525">
              <a:noFill/>
            </a:ln>
          </p:spPr>
        </p:pic>
        <p:sp>
          <p:nvSpPr>
            <p:cNvPr id="6" name="Oval 36"/>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smtClean="0">
                <a:ln>
                  <a:noFill/>
                </a:ln>
                <a:solidFill>
                  <a:schemeClr val="tx1"/>
                </a:solidFill>
                <a:effectLst/>
                <a:uLnTx/>
                <a:uFillTx/>
                <a:latin typeface="+mn-ea"/>
                <a:cs typeface="+mn-cs"/>
              </a:endParaRPr>
            </a:p>
          </p:txBody>
        </p:sp>
        <p:grpSp>
          <p:nvGrpSpPr>
            <p:cNvPr id="9" name="Group 37"/>
            <p:cNvGrpSpPr/>
            <p:nvPr/>
          </p:nvGrpSpPr>
          <p:grpSpPr>
            <a:xfrm rot="1297425" flipV="1">
              <a:off x="1971" y="1258"/>
              <a:ext cx="151" cy="37"/>
              <a:chOff x="2532" y="1051"/>
              <a:chExt cx="893" cy="246"/>
            </a:xfrm>
          </p:grpSpPr>
          <p:grpSp>
            <p:nvGrpSpPr>
              <p:cNvPr id="11" name="Group 38"/>
              <p:cNvGrpSpPr/>
              <p:nvPr/>
            </p:nvGrpSpPr>
            <p:grpSpPr>
              <a:xfrm>
                <a:off x="2532" y="1051"/>
                <a:ext cx="743" cy="185"/>
                <a:chOff x="1565" y="2568"/>
                <a:chExt cx="1118" cy="279"/>
              </a:xfrm>
            </p:grpSpPr>
            <p:sp>
              <p:nvSpPr>
                <p:cNvPr id="12" name="AutoShape 3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13" name="AutoShape 4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15" name="AutoShape 4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17" name="AutoShape 4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nvGrpSpPr>
              <p:cNvPr id="18" name="Group 43"/>
              <p:cNvGrpSpPr/>
              <p:nvPr/>
            </p:nvGrpSpPr>
            <p:grpSpPr>
              <a:xfrm rot="1353540">
                <a:off x="2682" y="1111"/>
                <a:ext cx="743" cy="186"/>
                <a:chOff x="1565" y="2568"/>
                <a:chExt cx="1118" cy="279"/>
              </a:xfrm>
            </p:grpSpPr>
            <p:sp>
              <p:nvSpPr>
                <p:cNvPr id="19" name="AutoShape 4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20" name="AutoShape 4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21" name="AutoShape 4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sp>
              <p:nvSpPr>
                <p:cNvPr id="22" name="AutoShape 4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lstStyle/>
                <a:p>
                  <a:endParaRPr lang="zh-CN" altLang="en-US" sz="1015" b="1" dirty="0">
                    <a:latin typeface="+mn-ea"/>
                  </a:endParaRPr>
                </a:p>
              </p:txBody>
            </p:sp>
          </p:grpSp>
        </p:grpSp>
        <p:sp>
          <p:nvSpPr>
            <p:cNvPr id="23" name="Arc 48"/>
            <p:cNvSpPr/>
            <p:nvPr/>
          </p:nvSpPr>
          <p:spPr>
            <a:xfrm rot="3847716">
              <a:off x="1948" y="1107"/>
              <a:ext cx="196" cy="204"/>
            </a:xfrm>
            <a:custGeom>
              <a:avLst/>
              <a:gdLst/>
              <a:ahLst/>
              <a:cxnLst>
                <a:cxn ang="0">
                  <a:pos x="16" y="159"/>
                </a:cxn>
                <a:cxn ang="0">
                  <a:pos x="104" y="204"/>
                </a:cxn>
                <a:cxn ang="0">
                  <a:pos x="98" y="102"/>
                </a:cxn>
              </a:cxnLst>
              <a:rect l="0" t="0" r="0" b="0"/>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lstStyle/>
            <a:p>
              <a:endParaRPr lang="zh-CN" altLang="en-US" sz="1015" b="1">
                <a:latin typeface="+mn-ea"/>
              </a:endParaRPr>
            </a:p>
          </p:txBody>
        </p:sp>
        <p:pic>
          <p:nvPicPr>
            <p:cNvPr id="24" name="Picture 49" descr="light_shadow1"/>
            <p:cNvPicPr>
              <a:picLocks noChangeAspect="1"/>
            </p:cNvPicPr>
            <p:nvPr/>
          </p:nvPicPr>
          <p:blipFill>
            <a:blip r:embed="rId2"/>
            <a:srcRect t="23740"/>
            <a:stretch>
              <a:fillRect/>
            </a:stretch>
          </p:blipFill>
          <p:spPr>
            <a:xfrm rot="2569845" flipH="1">
              <a:off x="2015" y="1139"/>
              <a:ext cx="129" cy="84"/>
            </a:xfrm>
            <a:prstGeom prst="rect">
              <a:avLst/>
            </a:prstGeom>
            <a:noFill/>
            <a:ln w="9525">
              <a:noFill/>
            </a:ln>
          </p:spPr>
        </p:pic>
      </p:grpSp>
      <p:sp>
        <p:nvSpPr>
          <p:cNvPr id="25" name="Rectangle 5"/>
          <p:cNvSpPr/>
          <p:nvPr/>
        </p:nvSpPr>
        <p:spPr>
          <a:xfrm>
            <a:off x="3598514" y="2966796"/>
            <a:ext cx="2406650" cy="460375"/>
          </a:xfrm>
          <a:prstGeom prst="rect">
            <a:avLst/>
          </a:prstGeom>
          <a:noFill/>
          <a:ln w="9525">
            <a:noFill/>
          </a:ln>
        </p:spPr>
        <p:txBody>
          <a:bodyPr wrap="square">
            <a:spAutoFit/>
          </a:bodyPr>
          <a:lstStyle/>
          <a:p>
            <a:r>
              <a:rPr lang="zh-CN" altLang="en-US" sz="2400" b="1" dirty="0" smtClean="0">
                <a:solidFill>
                  <a:srgbClr val="FF0000"/>
                </a:solidFill>
                <a:latin typeface="华文楷体" panose="02010600040101010101" charset="-122"/>
                <a:ea typeface="华文楷体" panose="02010600040101010101" charset="-122"/>
              </a:rPr>
              <a:t>文件内容解读</a:t>
            </a:r>
            <a:endParaRPr lang="zh-CN" altLang="en-US" sz="2400" b="1" dirty="0" smtClean="0">
              <a:solidFill>
                <a:srgbClr val="FF0000"/>
              </a:solidFill>
              <a:latin typeface="华文楷体" panose="02010600040101010101" charset="-122"/>
              <a:ea typeface="华文楷体" panose="02010600040101010101" charset="-122"/>
            </a:endParaRPr>
          </a:p>
        </p:txBody>
      </p:sp>
      <p:sp>
        <p:nvSpPr>
          <p:cNvPr id="26" name="灯片编号占位符 25"/>
          <p:cNvSpPr>
            <a:spLocks noGrp="1"/>
          </p:cNvSpPr>
          <p:nvPr>
            <p:ph type="sldNum" sz="quarter" idx="12"/>
          </p:nvPr>
        </p:nvSpPr>
        <p:spPr/>
        <p:txBody>
          <a:bodyPr/>
          <a:lstStyle/>
          <a:p>
            <a:fld id="{9D761583-199B-4875-9282-4503906CCD63}" type="slidenum">
              <a:rPr lang="zh-CN" altLang="en-US" smtClean="0"/>
            </a:fld>
            <a:endParaRPr lang="zh-CN" altLang="en-US"/>
          </a:p>
        </p:txBody>
      </p:sp>
      <p:grpSp>
        <p:nvGrpSpPr>
          <p:cNvPr id="85" name="Group 25"/>
          <p:cNvGrpSpPr/>
          <p:nvPr/>
        </p:nvGrpSpPr>
        <p:grpSpPr>
          <a:xfrm flipH="1">
            <a:off x="968656" y="1598136"/>
            <a:ext cx="2644616" cy="2604135"/>
            <a:chOff x="1955" y="1224"/>
            <a:chExt cx="1911" cy="1911"/>
          </a:xfrm>
        </p:grpSpPr>
        <p:sp>
          <p:nvSpPr>
            <p:cNvPr id="86" name="Oval 26"/>
            <p:cNvSpPr/>
            <p:nvPr/>
          </p:nvSpPr>
          <p:spPr>
            <a:xfrm>
              <a:off x="1955" y="1224"/>
              <a:ext cx="1911" cy="1911"/>
            </a:xfrm>
            <a:prstGeom prst="ellipse">
              <a:avLst/>
            </a:prstGeom>
            <a:noFill/>
            <a:ln w="1270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87" name="Oval 27"/>
            <p:cNvSpPr/>
            <p:nvPr/>
          </p:nvSpPr>
          <p:spPr>
            <a:xfrm>
              <a:off x="2080" y="1355"/>
              <a:ext cx="1660" cy="1660"/>
            </a:xfrm>
            <a:prstGeom prst="ellipse">
              <a:avLst/>
            </a:prstGeom>
            <a:noFill/>
            <a:ln w="28575"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88" name="Oval 28"/>
            <p:cNvSpPr/>
            <p:nvPr/>
          </p:nvSpPr>
          <p:spPr>
            <a:xfrm>
              <a:off x="2218" y="1499"/>
              <a:ext cx="1396" cy="1396"/>
            </a:xfrm>
            <a:prstGeom prst="ellipse">
              <a:avLst/>
            </a:prstGeom>
            <a:noFill/>
            <a:ln w="3810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89" name="Oval 29"/>
            <p:cNvSpPr/>
            <p:nvPr/>
          </p:nvSpPr>
          <p:spPr>
            <a:xfrm>
              <a:off x="2338" y="1643"/>
              <a:ext cx="1132" cy="1132"/>
            </a:xfrm>
            <a:prstGeom prst="ellipse">
              <a:avLst/>
            </a:prstGeom>
            <a:noFill/>
            <a:ln w="5715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90" name="Oval 30"/>
            <p:cNvSpPr/>
            <p:nvPr/>
          </p:nvSpPr>
          <p:spPr>
            <a:xfrm>
              <a:off x="2476" y="1781"/>
              <a:ext cx="868" cy="868"/>
            </a:xfrm>
            <a:prstGeom prst="ellipse">
              <a:avLst/>
            </a:prstGeom>
            <a:noFill/>
            <a:ln w="5715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91" name="Oval 31"/>
            <p:cNvSpPr/>
            <p:nvPr/>
          </p:nvSpPr>
          <p:spPr>
            <a:xfrm>
              <a:off x="2602" y="1901"/>
              <a:ext cx="616" cy="616"/>
            </a:xfrm>
            <a:prstGeom prst="ellipse">
              <a:avLst/>
            </a:prstGeom>
            <a:noFill/>
            <a:ln w="76200"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sp>
          <p:nvSpPr>
            <p:cNvPr id="92" name="Oval 32"/>
            <p:cNvSpPr/>
            <p:nvPr/>
          </p:nvSpPr>
          <p:spPr>
            <a:xfrm>
              <a:off x="2716" y="2021"/>
              <a:ext cx="388" cy="388"/>
            </a:xfrm>
            <a:prstGeom prst="ellipse">
              <a:avLst/>
            </a:prstGeom>
            <a:noFill/>
            <a:ln w="9525" cap="flat" cmpd="sng">
              <a:solidFill>
                <a:srgbClr val="A6B0DA">
                  <a:alpha val="50195"/>
                </a:srgbClr>
              </a:solidFill>
              <a:prstDash val="solid"/>
              <a:headEnd type="none" w="med" len="med"/>
              <a:tailEnd type="none" w="med" len="med"/>
            </a:ln>
          </p:spPr>
          <p:txBody>
            <a:bodyPr wrap="none" anchor="ctr"/>
            <a:lstStyle/>
            <a:p>
              <a:endParaRPr lang="zh-CN" altLang="en-US" sz="1015" dirty="0">
                <a:latin typeface="Arial" panose="020B0604020202020204" pitchFamily="34" charset="0"/>
                <a:ea typeface="宋体" panose="02010600030101010101" pitchFamily="2" charset="-122"/>
              </a:endParaRPr>
            </a:p>
          </p:txBody>
        </p:sp>
      </p:grpSp>
      <p:pic>
        <p:nvPicPr>
          <p:cNvPr id="93" name="Picture 33" descr="worldmap_ani8"/>
          <p:cNvPicPr>
            <a:picLocks noChangeAspect="1"/>
          </p:cNvPicPr>
          <p:nvPr/>
        </p:nvPicPr>
        <p:blipFill>
          <a:blip r:embed="rId3"/>
          <a:stretch>
            <a:fillRect/>
          </a:stretch>
        </p:blipFill>
        <p:spPr>
          <a:xfrm>
            <a:off x="1681443" y="2299018"/>
            <a:ext cx="1237774" cy="1240155"/>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5089c628-b3f7-49de-b6c1-9be739fdbbc4}"/>
</p:tagLst>
</file>

<file path=ppt/tags/tag2.xml><?xml version="1.0" encoding="utf-8"?>
<p:tagLst xmlns:p="http://schemas.openxmlformats.org/presentationml/2006/main">
  <p:tag name="KSO_WM_UNIT_TABLE_BEAUTIFY" val="{6fd6bf38-82f4-446a-ab92-2207690ba093}"/>
</p:tagLst>
</file>

<file path=ppt/theme/theme1.xml><?xml version="1.0" encoding="utf-8"?>
<a:theme xmlns:a="http://schemas.openxmlformats.org/drawingml/2006/main" name="A000120140530A99PPBG">
  <a:themeElements>
    <a:clrScheme name="自定义 769">
      <a:dk1>
        <a:srgbClr val="47494B"/>
      </a:dk1>
      <a:lt1>
        <a:srgbClr val="FFFFFF"/>
      </a:lt1>
      <a:dk2>
        <a:srgbClr val="454749"/>
      </a:dk2>
      <a:lt2>
        <a:srgbClr val="FFFFFF"/>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769">
    <a:dk1>
      <a:srgbClr val="47494B"/>
    </a:dk1>
    <a:lt1>
      <a:srgbClr val="FFFFFF"/>
    </a:lt1>
    <a:dk2>
      <a:srgbClr val="454749"/>
    </a:dk2>
    <a:lt2>
      <a:srgbClr val="FFFFFF"/>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themeOverride>
</file>

<file path=docProps/app.xml><?xml version="1.0" encoding="utf-8"?>
<Properties xmlns="http://schemas.openxmlformats.org/officeDocument/2006/extended-properties" xmlns:vt="http://schemas.openxmlformats.org/officeDocument/2006/docPropsVTypes">
  <Template>A000120151104A05KPBG</Template>
  <TotalTime>0</TotalTime>
  <Words>9467</Words>
  <Application>WPS 演示</Application>
  <PresentationFormat>全屏显示(16:9)</PresentationFormat>
  <Paragraphs>654</Paragraphs>
  <Slides>56</Slides>
  <Notes>50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56</vt:i4>
      </vt:variant>
    </vt:vector>
  </HeadingPairs>
  <TitlesOfParts>
    <vt:vector size="73" baseType="lpstr">
      <vt:lpstr>Arial</vt:lpstr>
      <vt:lpstr>宋体</vt:lpstr>
      <vt:lpstr>Wingdings</vt:lpstr>
      <vt:lpstr>微软雅黑</vt:lpstr>
      <vt:lpstr>Times New Roman</vt:lpstr>
      <vt:lpstr>幼圆</vt:lpstr>
      <vt:lpstr>楷体</vt:lpstr>
      <vt:lpstr>华文新魏</vt:lpstr>
      <vt:lpstr>华文楷体</vt:lpstr>
      <vt:lpstr>Arial Unicode MS</vt:lpstr>
      <vt:lpstr>Calibri</vt:lpstr>
      <vt:lpstr>仿宋_GB2312</vt:lpstr>
      <vt:lpstr>仿宋</vt:lpstr>
      <vt:lpstr>Wingdings</vt:lpstr>
      <vt:lpstr>Broadway</vt:lpstr>
      <vt:lpstr>Segoe Print</vt:lpstr>
      <vt:lpstr>A000120140530A99PPBG</vt:lpstr>
      <vt:lpstr>PowerPoint 演示文稿</vt:lpstr>
      <vt:lpstr>自然资源部推进矿产资源储量管理改革出台了7号文</vt:lpstr>
      <vt:lpstr>评审备案管理改革</vt:lpstr>
      <vt:lpstr>矿产资源储量统计改革</vt:lpstr>
      <vt:lpstr>PowerPoint 演示文稿</vt:lpstr>
      <vt:lpstr>PowerPoint 演示文稿</vt:lpstr>
      <vt:lpstr>一、文件出台背景</vt:lpstr>
      <vt:lpstr>一、文件出台背景</vt:lpstr>
      <vt:lpstr>PowerPoint 演示文稿</vt:lpstr>
      <vt:lpstr>二、文件内容解读</vt:lpstr>
      <vt:lpstr>二、文件内容解读</vt:lpstr>
      <vt:lpstr>（一）评审备案的含义与定位</vt:lpstr>
      <vt:lpstr>（二）评审备案的范围、职责与权限划分</vt:lpstr>
      <vt:lpstr>（二）评审备案的范围、职责与权限划分</vt:lpstr>
      <vt:lpstr>（二）评审备案的范围、职责与权限划分</vt:lpstr>
      <vt:lpstr>（二）评审备案的范围、职责与权限划分</vt:lpstr>
      <vt:lpstr>（三）评审备案工作流程与时限要求</vt:lpstr>
      <vt:lpstr>PowerPoint 演示文稿</vt:lpstr>
      <vt:lpstr>PowerPoint 演示文稿</vt:lpstr>
      <vt:lpstr>PowerPoint 演示文稿</vt:lpstr>
      <vt:lpstr>（三）评审备案工作流程与时限要求</vt:lpstr>
      <vt:lpstr>（四）评审备案质量管理体系建设与总体要求</vt:lpstr>
      <vt:lpstr>（四）评审备案质量管理体系建设与总体要求</vt:lpstr>
      <vt:lpstr>（五）评审备案工作要求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（六）评审备案监督管理与纠错机制</vt:lpstr>
      <vt:lpstr>（六）评审备案监督管理与纠错机制</vt:lpstr>
      <vt:lpstr>（七）信息化建设</vt:lpstr>
      <vt:lpstr>（八）其他</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解读</dc:title>
  <dc:creator>chenm</dc:creator>
  <cp:lastModifiedBy>刘雨刘雨刘雨</cp:lastModifiedBy>
  <cp:revision>677</cp:revision>
  <dcterms:created xsi:type="dcterms:W3CDTF">2018-12-17T03:27:00Z</dcterms:created>
  <dcterms:modified xsi:type="dcterms:W3CDTF">2020-11-25T11:12:14Z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